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Touvlo Bold" charset="1" panose="020B0804030403020204"/>
      <p:regular r:id="rId14"/>
    </p:embeddedFont>
    <p:embeddedFont>
      <p:font typeface="Inter" charset="1" panose="020B0502030000000004"/>
      <p:regular r:id="rId15"/>
    </p:embeddedFont>
    <p:embeddedFont>
      <p:font typeface="Touvlo" charset="1" panose="020B0604030403020204"/>
      <p:regular r:id="rId16"/>
    </p:embeddedFont>
    <p:embeddedFont>
      <p:font typeface="Inter Bold" charset="1" panose="020B08020300000000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pn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Relationship Id="rId5" Target="../embeddings/oleObject1.bin" Type="http://schemas.openxmlformats.org/officeDocument/2006/relationships/oleObject"/><Relationship Id="rId6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8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5076319"/>
            <a:ext cx="16230600" cy="4181981"/>
            <a:chOff x="0" y="0"/>
            <a:chExt cx="2514545" cy="6478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4545" cy="647898"/>
            </a:xfrm>
            <a:custGeom>
              <a:avLst/>
              <a:gdLst/>
              <a:ahLst/>
              <a:cxnLst/>
              <a:rect r="r" b="b" t="t" l="l"/>
              <a:pathLst>
                <a:path h="647898" w="2514545">
                  <a:moveTo>
                    <a:pt x="34344" y="0"/>
                  </a:moveTo>
                  <a:lnTo>
                    <a:pt x="2480201" y="0"/>
                  </a:lnTo>
                  <a:cubicBezTo>
                    <a:pt x="2489309" y="0"/>
                    <a:pt x="2498045" y="3618"/>
                    <a:pt x="2504486" y="10059"/>
                  </a:cubicBezTo>
                  <a:cubicBezTo>
                    <a:pt x="2510926" y="16500"/>
                    <a:pt x="2514545" y="25235"/>
                    <a:pt x="2514545" y="34344"/>
                  </a:cubicBezTo>
                  <a:lnTo>
                    <a:pt x="2514545" y="613555"/>
                  </a:lnTo>
                  <a:cubicBezTo>
                    <a:pt x="2514545" y="622663"/>
                    <a:pt x="2510926" y="631399"/>
                    <a:pt x="2504486" y="637839"/>
                  </a:cubicBezTo>
                  <a:cubicBezTo>
                    <a:pt x="2498045" y="644280"/>
                    <a:pt x="2489309" y="647898"/>
                    <a:pt x="2480201" y="647898"/>
                  </a:cubicBezTo>
                  <a:lnTo>
                    <a:pt x="34344" y="647898"/>
                  </a:lnTo>
                  <a:cubicBezTo>
                    <a:pt x="25235" y="647898"/>
                    <a:pt x="16500" y="644280"/>
                    <a:pt x="10059" y="637839"/>
                  </a:cubicBezTo>
                  <a:cubicBezTo>
                    <a:pt x="3618" y="631399"/>
                    <a:pt x="0" y="622663"/>
                    <a:pt x="0" y="613555"/>
                  </a:cubicBezTo>
                  <a:lnTo>
                    <a:pt x="0" y="34344"/>
                  </a:lnTo>
                  <a:cubicBezTo>
                    <a:pt x="0" y="25235"/>
                    <a:pt x="3618" y="16500"/>
                    <a:pt x="10059" y="10059"/>
                  </a:cubicBezTo>
                  <a:cubicBezTo>
                    <a:pt x="16500" y="3618"/>
                    <a:pt x="25235" y="0"/>
                    <a:pt x="3434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2097" r="0" b="-1209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18427" y="738536"/>
            <a:ext cx="592171" cy="580327"/>
            <a:chOff x="0" y="0"/>
            <a:chExt cx="635000" cy="6223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" cy="622300"/>
            </a:xfrm>
            <a:custGeom>
              <a:avLst/>
              <a:gdLst/>
              <a:ahLst/>
              <a:cxnLst/>
              <a:rect r="r" b="b" t="t" l="l"/>
              <a:pathLst>
                <a:path h="622300" w="635000">
                  <a:moveTo>
                    <a:pt x="547370" y="62230"/>
                  </a:moveTo>
                  <a:lnTo>
                    <a:pt x="401320" y="267970"/>
                  </a:lnTo>
                  <a:lnTo>
                    <a:pt x="635000" y="346710"/>
                  </a:lnTo>
                  <a:lnTo>
                    <a:pt x="605790" y="445770"/>
                  </a:lnTo>
                  <a:lnTo>
                    <a:pt x="369570" y="367030"/>
                  </a:lnTo>
                  <a:lnTo>
                    <a:pt x="369570" y="622300"/>
                  </a:lnTo>
                  <a:lnTo>
                    <a:pt x="267970" y="622300"/>
                  </a:lnTo>
                  <a:lnTo>
                    <a:pt x="267970" y="367030"/>
                  </a:lnTo>
                  <a:lnTo>
                    <a:pt x="31750" y="445770"/>
                  </a:lnTo>
                  <a:lnTo>
                    <a:pt x="0" y="346710"/>
                  </a:lnTo>
                  <a:lnTo>
                    <a:pt x="236220" y="267970"/>
                  </a:lnTo>
                  <a:lnTo>
                    <a:pt x="90170" y="62230"/>
                  </a:lnTo>
                  <a:lnTo>
                    <a:pt x="172720" y="0"/>
                  </a:lnTo>
                  <a:lnTo>
                    <a:pt x="318770" y="205740"/>
                  </a:lnTo>
                  <a:lnTo>
                    <a:pt x="464820" y="0"/>
                  </a:lnTo>
                  <a:lnTo>
                    <a:pt x="547370" y="62230"/>
                  </a:lnTo>
                  <a:close/>
                </a:path>
              </a:pathLst>
            </a:custGeom>
            <a:solidFill>
              <a:srgbClr val="EF630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46050" y="101600"/>
              <a:ext cx="342900" cy="381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14513" y="2056894"/>
            <a:ext cx="16144787" cy="2286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055"/>
              </a:lnSpc>
            </a:pPr>
            <a:r>
              <a:rPr lang="en-US" b="true" sz="7546">
                <a:solidFill>
                  <a:srgbClr val="1642C8"/>
                </a:solidFill>
                <a:latin typeface="Touvlo Bold"/>
                <a:ea typeface="Touvlo Bold"/>
                <a:cs typeface="Touvlo Bold"/>
                <a:sym typeface="Touvlo Bold"/>
              </a:rPr>
              <a:t>EMPLOYEE  ATTRITION PREDICTION SYSTEM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720882" y="2233374"/>
            <a:ext cx="4932048" cy="803520"/>
            <a:chOff x="0" y="0"/>
            <a:chExt cx="1298976" cy="21162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98976" cy="211627"/>
            </a:xfrm>
            <a:custGeom>
              <a:avLst/>
              <a:gdLst/>
              <a:ahLst/>
              <a:cxnLst/>
              <a:rect r="r" b="b" t="t" l="l"/>
              <a:pathLst>
                <a:path h="211627" w="1298976">
                  <a:moveTo>
                    <a:pt x="80056" y="0"/>
                  </a:moveTo>
                  <a:lnTo>
                    <a:pt x="1218920" y="0"/>
                  </a:lnTo>
                  <a:cubicBezTo>
                    <a:pt x="1263134" y="0"/>
                    <a:pt x="1298976" y="35842"/>
                    <a:pt x="1298976" y="80056"/>
                  </a:cubicBezTo>
                  <a:lnTo>
                    <a:pt x="1298976" y="131571"/>
                  </a:lnTo>
                  <a:cubicBezTo>
                    <a:pt x="1298976" y="175785"/>
                    <a:pt x="1263134" y="211627"/>
                    <a:pt x="1218920" y="211627"/>
                  </a:cubicBezTo>
                  <a:lnTo>
                    <a:pt x="80056" y="211627"/>
                  </a:lnTo>
                  <a:cubicBezTo>
                    <a:pt x="35842" y="211627"/>
                    <a:pt x="0" y="175785"/>
                    <a:pt x="0" y="131571"/>
                  </a:cubicBezTo>
                  <a:lnTo>
                    <a:pt x="0" y="80056"/>
                  </a:lnTo>
                  <a:cubicBezTo>
                    <a:pt x="0" y="35842"/>
                    <a:pt x="35842" y="0"/>
                    <a:pt x="8005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98976" cy="259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871733" y="3396932"/>
            <a:ext cx="5387567" cy="803520"/>
            <a:chOff x="0" y="0"/>
            <a:chExt cx="1418948" cy="21162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18948" cy="211627"/>
            </a:xfrm>
            <a:custGeom>
              <a:avLst/>
              <a:gdLst/>
              <a:ahLst/>
              <a:cxnLst/>
              <a:rect r="r" b="b" t="t" l="l"/>
              <a:pathLst>
                <a:path h="211627" w="1418948">
                  <a:moveTo>
                    <a:pt x="73287" y="0"/>
                  </a:moveTo>
                  <a:lnTo>
                    <a:pt x="1345661" y="0"/>
                  </a:lnTo>
                  <a:cubicBezTo>
                    <a:pt x="1386136" y="0"/>
                    <a:pt x="1418948" y="32812"/>
                    <a:pt x="1418948" y="73287"/>
                  </a:cubicBezTo>
                  <a:lnTo>
                    <a:pt x="1418948" y="138340"/>
                  </a:lnTo>
                  <a:cubicBezTo>
                    <a:pt x="1418948" y="178815"/>
                    <a:pt x="1386136" y="211627"/>
                    <a:pt x="1345661" y="211627"/>
                  </a:cubicBezTo>
                  <a:lnTo>
                    <a:pt x="73287" y="211627"/>
                  </a:lnTo>
                  <a:cubicBezTo>
                    <a:pt x="32812" y="211627"/>
                    <a:pt x="0" y="178815"/>
                    <a:pt x="0" y="138340"/>
                  </a:cubicBezTo>
                  <a:lnTo>
                    <a:pt x="0" y="73287"/>
                  </a:lnTo>
                  <a:cubicBezTo>
                    <a:pt x="0" y="32812"/>
                    <a:pt x="32812" y="0"/>
                    <a:pt x="732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418948" cy="259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669359" y="793750"/>
            <a:ext cx="341130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642C8"/>
                </a:solidFill>
                <a:latin typeface="Touvlo Bold"/>
                <a:ea typeface="Touvlo Bold"/>
                <a:cs typeface="Touvlo Bold"/>
                <a:sym typeface="Touvlo Bold"/>
              </a:rPr>
              <a:t>Artificial Intelligence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37997" y="2339859"/>
            <a:ext cx="46120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-144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People are the foundation of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625059" y="3499924"/>
            <a:ext cx="588182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-144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every successful organization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34834" y="793750"/>
            <a:ext cx="477205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>
                <a:solidFill>
                  <a:srgbClr val="1642C8"/>
                </a:solidFill>
                <a:latin typeface="Touvlo"/>
                <a:ea typeface="Touvlo"/>
                <a:cs typeface="Touvlo"/>
                <a:sym typeface="Touvlo"/>
              </a:rPr>
              <a:t>Epoka University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42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6435637" cy="4114800"/>
            <a:chOff x="0" y="0"/>
            <a:chExt cx="1694983" cy="10837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94983" cy="1083733"/>
            </a:xfrm>
            <a:custGeom>
              <a:avLst/>
              <a:gdLst/>
              <a:ahLst/>
              <a:cxnLst/>
              <a:rect r="r" b="b" t="t" l="l"/>
              <a:pathLst>
                <a:path h="1083733" w="1694983">
                  <a:moveTo>
                    <a:pt x="61352" y="0"/>
                  </a:moveTo>
                  <a:lnTo>
                    <a:pt x="1633631" y="0"/>
                  </a:lnTo>
                  <a:cubicBezTo>
                    <a:pt x="1667514" y="0"/>
                    <a:pt x="1694983" y="27468"/>
                    <a:pt x="1694983" y="61352"/>
                  </a:cubicBezTo>
                  <a:lnTo>
                    <a:pt x="1694983" y="1022382"/>
                  </a:lnTo>
                  <a:cubicBezTo>
                    <a:pt x="1694983" y="1038653"/>
                    <a:pt x="1688519" y="1054258"/>
                    <a:pt x="1677013" y="1065764"/>
                  </a:cubicBezTo>
                  <a:cubicBezTo>
                    <a:pt x="1665507" y="1077270"/>
                    <a:pt x="1649902" y="1083733"/>
                    <a:pt x="1633631" y="1083733"/>
                  </a:cubicBezTo>
                  <a:lnTo>
                    <a:pt x="61352" y="1083733"/>
                  </a:lnTo>
                  <a:cubicBezTo>
                    <a:pt x="27468" y="1083733"/>
                    <a:pt x="0" y="1056265"/>
                    <a:pt x="0" y="1022382"/>
                  </a:cubicBezTo>
                  <a:lnTo>
                    <a:pt x="0" y="61352"/>
                  </a:lnTo>
                  <a:cubicBezTo>
                    <a:pt x="0" y="27468"/>
                    <a:pt x="27468" y="0"/>
                    <a:pt x="61352" y="0"/>
                  </a:cubicBezTo>
                  <a:close/>
                </a:path>
              </a:pathLst>
            </a:custGeom>
            <a:solidFill>
              <a:srgbClr val="EF6309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694983" cy="1131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003992" y="5458402"/>
            <a:ext cx="5696215" cy="3799898"/>
            <a:chOff x="0" y="0"/>
            <a:chExt cx="1500238" cy="100079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00238" cy="1000796"/>
            </a:xfrm>
            <a:custGeom>
              <a:avLst/>
              <a:gdLst/>
              <a:ahLst/>
              <a:cxnLst/>
              <a:rect r="r" b="b" t="t" l="l"/>
              <a:pathLst>
                <a:path h="1000796" w="1500238">
                  <a:moveTo>
                    <a:pt x="69316" y="0"/>
                  </a:moveTo>
                  <a:lnTo>
                    <a:pt x="1430922" y="0"/>
                  </a:lnTo>
                  <a:cubicBezTo>
                    <a:pt x="1449306" y="0"/>
                    <a:pt x="1466936" y="7303"/>
                    <a:pt x="1479936" y="20302"/>
                  </a:cubicBezTo>
                  <a:cubicBezTo>
                    <a:pt x="1492935" y="33301"/>
                    <a:pt x="1500238" y="50932"/>
                    <a:pt x="1500238" y="69316"/>
                  </a:cubicBezTo>
                  <a:lnTo>
                    <a:pt x="1500238" y="931480"/>
                  </a:lnTo>
                  <a:cubicBezTo>
                    <a:pt x="1500238" y="949864"/>
                    <a:pt x="1492935" y="967495"/>
                    <a:pt x="1479936" y="980494"/>
                  </a:cubicBezTo>
                  <a:cubicBezTo>
                    <a:pt x="1466936" y="993493"/>
                    <a:pt x="1449306" y="1000796"/>
                    <a:pt x="1430922" y="1000796"/>
                  </a:cubicBezTo>
                  <a:lnTo>
                    <a:pt x="69316" y="1000796"/>
                  </a:lnTo>
                  <a:cubicBezTo>
                    <a:pt x="31034" y="1000796"/>
                    <a:pt x="0" y="969763"/>
                    <a:pt x="0" y="931480"/>
                  </a:cubicBezTo>
                  <a:lnTo>
                    <a:pt x="0" y="69316"/>
                  </a:lnTo>
                  <a:cubicBezTo>
                    <a:pt x="0" y="50932"/>
                    <a:pt x="7303" y="33301"/>
                    <a:pt x="20302" y="20302"/>
                  </a:cubicBezTo>
                  <a:cubicBezTo>
                    <a:pt x="33301" y="7303"/>
                    <a:pt x="50932" y="0"/>
                    <a:pt x="69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AF8F2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500238" cy="10484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679182" y="5458402"/>
            <a:ext cx="5580118" cy="3799898"/>
            <a:chOff x="0" y="0"/>
            <a:chExt cx="1469661" cy="10007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69661" cy="1000796"/>
            </a:xfrm>
            <a:custGeom>
              <a:avLst/>
              <a:gdLst/>
              <a:ahLst/>
              <a:cxnLst/>
              <a:rect r="r" b="b" t="t" l="l"/>
              <a:pathLst>
                <a:path h="1000796" w="1469661">
                  <a:moveTo>
                    <a:pt x="70758" y="0"/>
                  </a:moveTo>
                  <a:lnTo>
                    <a:pt x="1398903" y="0"/>
                  </a:lnTo>
                  <a:cubicBezTo>
                    <a:pt x="1417669" y="0"/>
                    <a:pt x="1435666" y="7455"/>
                    <a:pt x="1448936" y="20725"/>
                  </a:cubicBezTo>
                  <a:cubicBezTo>
                    <a:pt x="1462206" y="33994"/>
                    <a:pt x="1469661" y="51992"/>
                    <a:pt x="1469661" y="70758"/>
                  </a:cubicBezTo>
                  <a:lnTo>
                    <a:pt x="1469661" y="930038"/>
                  </a:lnTo>
                  <a:cubicBezTo>
                    <a:pt x="1469661" y="948804"/>
                    <a:pt x="1462206" y="966802"/>
                    <a:pt x="1448936" y="980072"/>
                  </a:cubicBezTo>
                  <a:cubicBezTo>
                    <a:pt x="1435666" y="993341"/>
                    <a:pt x="1417669" y="1000796"/>
                    <a:pt x="1398903" y="1000796"/>
                  </a:cubicBezTo>
                  <a:lnTo>
                    <a:pt x="70758" y="1000796"/>
                  </a:lnTo>
                  <a:cubicBezTo>
                    <a:pt x="31679" y="1000796"/>
                    <a:pt x="0" y="969117"/>
                    <a:pt x="0" y="930038"/>
                  </a:cubicBezTo>
                  <a:lnTo>
                    <a:pt x="0" y="70758"/>
                  </a:lnTo>
                  <a:cubicBezTo>
                    <a:pt x="0" y="31679"/>
                    <a:pt x="31679" y="0"/>
                    <a:pt x="7075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AF8F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469661" cy="10484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890156" y="1186151"/>
            <a:ext cx="4816250" cy="3799898"/>
            <a:chOff x="0" y="0"/>
            <a:chExt cx="1268477" cy="100079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68477" cy="1000796"/>
            </a:xfrm>
            <a:custGeom>
              <a:avLst/>
              <a:gdLst/>
              <a:ahLst/>
              <a:cxnLst/>
              <a:rect r="r" b="b" t="t" l="l"/>
              <a:pathLst>
                <a:path h="1000796" w="1268477">
                  <a:moveTo>
                    <a:pt x="81980" y="0"/>
                  </a:moveTo>
                  <a:lnTo>
                    <a:pt x="1186497" y="0"/>
                  </a:lnTo>
                  <a:cubicBezTo>
                    <a:pt x="1231773" y="0"/>
                    <a:pt x="1268477" y="36704"/>
                    <a:pt x="1268477" y="81980"/>
                  </a:cubicBezTo>
                  <a:lnTo>
                    <a:pt x="1268477" y="918816"/>
                  </a:lnTo>
                  <a:cubicBezTo>
                    <a:pt x="1268477" y="964092"/>
                    <a:pt x="1231773" y="1000796"/>
                    <a:pt x="1186497" y="1000796"/>
                  </a:cubicBezTo>
                  <a:lnTo>
                    <a:pt x="81980" y="1000796"/>
                  </a:lnTo>
                  <a:cubicBezTo>
                    <a:pt x="36704" y="1000796"/>
                    <a:pt x="0" y="964092"/>
                    <a:pt x="0" y="918816"/>
                  </a:cubicBezTo>
                  <a:lnTo>
                    <a:pt x="0" y="81980"/>
                  </a:lnTo>
                  <a:cubicBezTo>
                    <a:pt x="0" y="36704"/>
                    <a:pt x="36704" y="0"/>
                    <a:pt x="8198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AF8F2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68477" cy="10484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131735" y="1186151"/>
            <a:ext cx="4127565" cy="3799898"/>
            <a:chOff x="0" y="0"/>
            <a:chExt cx="1087095" cy="100079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87095" cy="1000796"/>
            </a:xfrm>
            <a:custGeom>
              <a:avLst/>
              <a:gdLst/>
              <a:ahLst/>
              <a:cxnLst/>
              <a:rect r="r" b="b" t="t" l="l"/>
              <a:pathLst>
                <a:path h="1000796" w="1087095">
                  <a:moveTo>
                    <a:pt x="95659" y="0"/>
                  </a:moveTo>
                  <a:lnTo>
                    <a:pt x="991437" y="0"/>
                  </a:lnTo>
                  <a:cubicBezTo>
                    <a:pt x="1016807" y="0"/>
                    <a:pt x="1041138" y="10078"/>
                    <a:pt x="1059078" y="28018"/>
                  </a:cubicBezTo>
                  <a:cubicBezTo>
                    <a:pt x="1077017" y="45957"/>
                    <a:pt x="1087095" y="70289"/>
                    <a:pt x="1087095" y="95659"/>
                  </a:cubicBezTo>
                  <a:lnTo>
                    <a:pt x="1087095" y="905137"/>
                  </a:lnTo>
                  <a:cubicBezTo>
                    <a:pt x="1087095" y="930508"/>
                    <a:pt x="1077017" y="954839"/>
                    <a:pt x="1059078" y="972779"/>
                  </a:cubicBezTo>
                  <a:cubicBezTo>
                    <a:pt x="1041138" y="990718"/>
                    <a:pt x="1016807" y="1000796"/>
                    <a:pt x="991437" y="1000796"/>
                  </a:cubicBezTo>
                  <a:lnTo>
                    <a:pt x="95659" y="1000796"/>
                  </a:lnTo>
                  <a:cubicBezTo>
                    <a:pt x="42828" y="1000796"/>
                    <a:pt x="0" y="957968"/>
                    <a:pt x="0" y="905137"/>
                  </a:cubicBezTo>
                  <a:lnTo>
                    <a:pt x="0" y="95659"/>
                  </a:lnTo>
                  <a:cubicBezTo>
                    <a:pt x="0" y="42828"/>
                    <a:pt x="42828" y="0"/>
                    <a:pt x="9565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AF8F2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1087095" cy="10484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457179" y="1195676"/>
            <a:ext cx="5594777" cy="19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99"/>
              </a:lnSpc>
            </a:pPr>
            <a:r>
              <a:rPr lang="en-US" sz="4415">
                <a:solidFill>
                  <a:srgbClr val="FAF8F2"/>
                </a:solidFill>
                <a:latin typeface="Touvlo"/>
                <a:ea typeface="Touvlo"/>
                <a:cs typeface="Touvlo"/>
                <a:sym typeface="Touvlo"/>
              </a:rPr>
              <a:t>PROBLEM FORMULATION</a:t>
            </a:r>
          </a:p>
          <a:p>
            <a:pPr algn="just">
              <a:lnSpc>
                <a:spcPts val="5299"/>
              </a:lnSpc>
            </a:pPr>
            <a:r>
              <a:rPr lang="en-US" sz="4415">
                <a:solidFill>
                  <a:srgbClr val="FAF8F2"/>
                </a:solidFill>
                <a:latin typeface="Touvlo"/>
                <a:ea typeface="Touvlo"/>
                <a:cs typeface="Touvlo"/>
                <a:sym typeface="Touvlo"/>
              </a:rPr>
              <a:t>(PEAS)</a:t>
            </a:r>
          </a:p>
        </p:txBody>
      </p:sp>
      <p:sp>
        <p:nvSpPr>
          <p:cNvPr name="Freeform 18" id="18"/>
          <p:cNvSpPr/>
          <p:nvPr/>
        </p:nvSpPr>
        <p:spPr>
          <a:xfrm flipH="true" flipV="true" rot="0">
            <a:off x="5852099" y="3522078"/>
            <a:ext cx="1183759" cy="1183759"/>
          </a:xfrm>
          <a:custGeom>
            <a:avLst/>
            <a:gdLst/>
            <a:ahLst/>
            <a:cxnLst/>
            <a:rect r="r" b="b" t="t" l="l"/>
            <a:pathLst>
              <a:path h="1183759" w="1183759">
                <a:moveTo>
                  <a:pt x="1183759" y="1183759"/>
                </a:moveTo>
                <a:lnTo>
                  <a:pt x="0" y="1183759"/>
                </a:lnTo>
                <a:lnTo>
                  <a:pt x="0" y="0"/>
                </a:lnTo>
                <a:lnTo>
                  <a:pt x="1183759" y="0"/>
                </a:lnTo>
                <a:lnTo>
                  <a:pt x="1183759" y="118375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609322" y="3541128"/>
            <a:ext cx="2789340" cy="133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400" spc="-115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Task: Predict whether an employee is at risk of attrition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1586527" y="1306838"/>
            <a:ext cx="873149" cy="855686"/>
            <a:chOff x="0" y="0"/>
            <a:chExt cx="635000" cy="6223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" cy="622300"/>
            </a:xfrm>
            <a:custGeom>
              <a:avLst/>
              <a:gdLst/>
              <a:ahLst/>
              <a:cxnLst/>
              <a:rect r="r" b="b" t="t" l="l"/>
              <a:pathLst>
                <a:path h="622300" w="635000">
                  <a:moveTo>
                    <a:pt x="547370" y="62230"/>
                  </a:moveTo>
                  <a:lnTo>
                    <a:pt x="401320" y="267970"/>
                  </a:lnTo>
                  <a:lnTo>
                    <a:pt x="635000" y="346710"/>
                  </a:lnTo>
                  <a:lnTo>
                    <a:pt x="605790" y="445770"/>
                  </a:lnTo>
                  <a:lnTo>
                    <a:pt x="369570" y="367030"/>
                  </a:lnTo>
                  <a:lnTo>
                    <a:pt x="369570" y="622300"/>
                  </a:lnTo>
                  <a:lnTo>
                    <a:pt x="267970" y="622300"/>
                  </a:lnTo>
                  <a:lnTo>
                    <a:pt x="267970" y="367030"/>
                  </a:lnTo>
                  <a:lnTo>
                    <a:pt x="31750" y="445770"/>
                  </a:lnTo>
                  <a:lnTo>
                    <a:pt x="0" y="346710"/>
                  </a:lnTo>
                  <a:lnTo>
                    <a:pt x="236220" y="267970"/>
                  </a:lnTo>
                  <a:lnTo>
                    <a:pt x="90170" y="62230"/>
                  </a:lnTo>
                  <a:lnTo>
                    <a:pt x="172720" y="0"/>
                  </a:lnTo>
                  <a:lnTo>
                    <a:pt x="318770" y="205740"/>
                  </a:lnTo>
                  <a:lnTo>
                    <a:pt x="464820" y="0"/>
                  </a:lnTo>
                  <a:lnTo>
                    <a:pt x="547370" y="62230"/>
                  </a:lnTo>
                  <a:close/>
                </a:path>
              </a:pathLst>
            </a:custGeom>
            <a:solidFill>
              <a:srgbClr val="EF630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46050" y="101600"/>
              <a:ext cx="342900" cy="381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8218144" y="1903464"/>
            <a:ext cx="4241532" cy="3189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 spc="-11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ROC-AUC (ranking quality)</a:t>
            </a:r>
          </a:p>
          <a:p>
            <a:pPr algn="l">
              <a:lnSpc>
                <a:spcPts val="3220"/>
              </a:lnSpc>
            </a:pPr>
            <a:r>
              <a:rPr lang="en-US" sz="2300" spc="-11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Recall (prioritized due to attrition cost)</a:t>
            </a:r>
          </a:p>
          <a:p>
            <a:pPr algn="l">
              <a:lnSpc>
                <a:spcPts val="3220"/>
              </a:lnSpc>
            </a:pPr>
            <a:r>
              <a:rPr lang="en-US" sz="2300" spc="-11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F1-score (precision–recall balance)</a:t>
            </a:r>
          </a:p>
          <a:p>
            <a:pPr algn="l">
              <a:lnSpc>
                <a:spcPts val="3220"/>
              </a:lnSpc>
            </a:pPr>
            <a:r>
              <a:rPr lang="en-US" sz="2300" spc="-11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Accuracy not used due to class imbalance</a:t>
            </a:r>
          </a:p>
          <a:p>
            <a:pPr algn="l">
              <a:lnSpc>
                <a:spcPts val="3220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8117721" y="1243826"/>
            <a:ext cx="41439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b="true" sz="2800" spc="-134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Performance Measure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458881" y="2118562"/>
            <a:ext cx="3311220" cy="2389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 spc="-11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Static, partially observable HR environment</a:t>
            </a:r>
          </a:p>
          <a:p>
            <a:pPr algn="just">
              <a:lnSpc>
                <a:spcPts val="3220"/>
              </a:lnSpc>
            </a:pPr>
            <a:r>
              <a:rPr lang="en-US" sz="2300" spc="-11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Historical employee data</a:t>
            </a:r>
          </a:p>
          <a:p>
            <a:pPr algn="l">
              <a:lnSpc>
                <a:spcPts val="3220"/>
              </a:lnSpc>
            </a:pPr>
            <a:r>
              <a:rPr lang="en-US" sz="2300" spc="-11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Stochastic (human behavior is unpredictable)</a:t>
            </a:r>
          </a:p>
          <a:p>
            <a:pPr algn="just">
              <a:lnSpc>
                <a:spcPts val="3220"/>
              </a:lnSpc>
            </a:pPr>
            <a:r>
              <a:rPr lang="en-US" sz="2300" spc="-11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and administrative tasks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539907" y="1298467"/>
            <a:ext cx="2495461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b="true" sz="2799" spc="-134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Environment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6190606" y="1310501"/>
            <a:ext cx="873149" cy="855686"/>
            <a:chOff x="0" y="0"/>
            <a:chExt cx="635000" cy="6223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35000" cy="622300"/>
            </a:xfrm>
            <a:custGeom>
              <a:avLst/>
              <a:gdLst/>
              <a:ahLst/>
              <a:cxnLst/>
              <a:rect r="r" b="b" t="t" l="l"/>
              <a:pathLst>
                <a:path h="622300" w="635000">
                  <a:moveTo>
                    <a:pt x="547370" y="62230"/>
                  </a:moveTo>
                  <a:lnTo>
                    <a:pt x="401320" y="267970"/>
                  </a:lnTo>
                  <a:lnTo>
                    <a:pt x="635000" y="346710"/>
                  </a:lnTo>
                  <a:lnTo>
                    <a:pt x="605790" y="445770"/>
                  </a:lnTo>
                  <a:lnTo>
                    <a:pt x="369570" y="367030"/>
                  </a:lnTo>
                  <a:lnTo>
                    <a:pt x="369570" y="622300"/>
                  </a:lnTo>
                  <a:lnTo>
                    <a:pt x="267970" y="622300"/>
                  </a:lnTo>
                  <a:lnTo>
                    <a:pt x="267970" y="367030"/>
                  </a:lnTo>
                  <a:lnTo>
                    <a:pt x="31750" y="445770"/>
                  </a:lnTo>
                  <a:lnTo>
                    <a:pt x="0" y="346710"/>
                  </a:lnTo>
                  <a:lnTo>
                    <a:pt x="236220" y="267970"/>
                  </a:lnTo>
                  <a:lnTo>
                    <a:pt x="90170" y="62230"/>
                  </a:lnTo>
                  <a:lnTo>
                    <a:pt x="172720" y="0"/>
                  </a:lnTo>
                  <a:lnTo>
                    <a:pt x="318770" y="205740"/>
                  </a:lnTo>
                  <a:lnTo>
                    <a:pt x="464820" y="0"/>
                  </a:lnTo>
                  <a:lnTo>
                    <a:pt x="547370" y="62230"/>
                  </a:lnTo>
                  <a:close/>
                </a:path>
              </a:pathLst>
            </a:custGeom>
            <a:solidFill>
              <a:srgbClr val="EF6309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146050" y="101600"/>
              <a:ext cx="342900" cy="381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3301716" y="6536895"/>
            <a:ext cx="4816005" cy="218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 spc="-12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Binary decisi</a:t>
            </a:r>
            <a:r>
              <a:rPr lang="en-US" sz="2500" spc="-12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on: Attrition Risk / No Attrition</a:t>
            </a:r>
          </a:p>
          <a:p>
            <a:pPr algn="just">
              <a:lnSpc>
                <a:spcPts val="3500"/>
              </a:lnSpc>
            </a:pPr>
            <a:r>
              <a:rPr lang="en-US" sz="2500" spc="-120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In hybrid system, decision can come from rules or ML</a:t>
            </a:r>
          </a:p>
          <a:p>
            <a:pPr algn="just">
              <a:lnSpc>
                <a:spcPts val="3500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3301716" y="5811458"/>
            <a:ext cx="2612840" cy="50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59"/>
              </a:lnSpc>
            </a:pPr>
            <a:r>
              <a:rPr lang="en-US" b="true" sz="2899" spc="-139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Actuators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7548715" y="5580771"/>
            <a:ext cx="873149" cy="855686"/>
            <a:chOff x="0" y="0"/>
            <a:chExt cx="635000" cy="6223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35000" cy="622300"/>
            </a:xfrm>
            <a:custGeom>
              <a:avLst/>
              <a:gdLst/>
              <a:ahLst/>
              <a:cxnLst/>
              <a:rect r="r" b="b" t="t" l="l"/>
              <a:pathLst>
                <a:path h="622300" w="635000">
                  <a:moveTo>
                    <a:pt x="547370" y="62230"/>
                  </a:moveTo>
                  <a:lnTo>
                    <a:pt x="401320" y="267970"/>
                  </a:lnTo>
                  <a:lnTo>
                    <a:pt x="635000" y="346710"/>
                  </a:lnTo>
                  <a:lnTo>
                    <a:pt x="605790" y="445770"/>
                  </a:lnTo>
                  <a:lnTo>
                    <a:pt x="369570" y="367030"/>
                  </a:lnTo>
                  <a:lnTo>
                    <a:pt x="369570" y="622300"/>
                  </a:lnTo>
                  <a:lnTo>
                    <a:pt x="267970" y="622300"/>
                  </a:lnTo>
                  <a:lnTo>
                    <a:pt x="267970" y="367030"/>
                  </a:lnTo>
                  <a:lnTo>
                    <a:pt x="31750" y="445770"/>
                  </a:lnTo>
                  <a:lnTo>
                    <a:pt x="0" y="346710"/>
                  </a:lnTo>
                  <a:lnTo>
                    <a:pt x="236220" y="267970"/>
                  </a:lnTo>
                  <a:lnTo>
                    <a:pt x="90170" y="62230"/>
                  </a:lnTo>
                  <a:lnTo>
                    <a:pt x="172720" y="0"/>
                  </a:lnTo>
                  <a:lnTo>
                    <a:pt x="318770" y="205740"/>
                  </a:lnTo>
                  <a:lnTo>
                    <a:pt x="464820" y="0"/>
                  </a:lnTo>
                  <a:lnTo>
                    <a:pt x="547370" y="62230"/>
                  </a:lnTo>
                  <a:close/>
                </a:path>
              </a:pathLst>
            </a:custGeom>
            <a:solidFill>
              <a:srgbClr val="EF6309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146050" y="101600"/>
              <a:ext cx="342900" cy="381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12396325" y="5792501"/>
            <a:ext cx="1639442" cy="50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60"/>
              </a:lnSpc>
            </a:pPr>
            <a:r>
              <a:rPr lang="en-US" b="true" sz="2900" spc="-139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Sensors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396325" y="6453749"/>
            <a:ext cx="3731993" cy="2050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 spc="-139">
                <a:solidFill>
                  <a:srgbClr val="FAF8F2"/>
                </a:solidFill>
                <a:latin typeface="Inter"/>
                <a:ea typeface="Inter"/>
                <a:cs typeface="Inter"/>
                <a:sym typeface="Inter"/>
              </a:rPr>
              <a:t>Employee attributes (age, income, overtime, tenure, satisfaction, etc.)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16035368" y="5890980"/>
            <a:ext cx="873149" cy="855686"/>
            <a:chOff x="0" y="0"/>
            <a:chExt cx="635000" cy="6223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635000" cy="622300"/>
            </a:xfrm>
            <a:custGeom>
              <a:avLst/>
              <a:gdLst/>
              <a:ahLst/>
              <a:cxnLst/>
              <a:rect r="r" b="b" t="t" l="l"/>
              <a:pathLst>
                <a:path h="622300" w="635000">
                  <a:moveTo>
                    <a:pt x="547370" y="62230"/>
                  </a:moveTo>
                  <a:lnTo>
                    <a:pt x="401320" y="267970"/>
                  </a:lnTo>
                  <a:lnTo>
                    <a:pt x="635000" y="346710"/>
                  </a:lnTo>
                  <a:lnTo>
                    <a:pt x="605790" y="445770"/>
                  </a:lnTo>
                  <a:lnTo>
                    <a:pt x="369570" y="367030"/>
                  </a:lnTo>
                  <a:lnTo>
                    <a:pt x="369570" y="622300"/>
                  </a:lnTo>
                  <a:lnTo>
                    <a:pt x="267970" y="622300"/>
                  </a:lnTo>
                  <a:lnTo>
                    <a:pt x="267970" y="367030"/>
                  </a:lnTo>
                  <a:lnTo>
                    <a:pt x="31750" y="445770"/>
                  </a:lnTo>
                  <a:lnTo>
                    <a:pt x="0" y="346710"/>
                  </a:lnTo>
                  <a:lnTo>
                    <a:pt x="236220" y="267970"/>
                  </a:lnTo>
                  <a:lnTo>
                    <a:pt x="90170" y="62230"/>
                  </a:lnTo>
                  <a:lnTo>
                    <a:pt x="172720" y="0"/>
                  </a:lnTo>
                  <a:lnTo>
                    <a:pt x="318770" y="205740"/>
                  </a:lnTo>
                  <a:lnTo>
                    <a:pt x="464820" y="0"/>
                  </a:lnTo>
                  <a:lnTo>
                    <a:pt x="547370" y="62230"/>
                  </a:lnTo>
                  <a:close/>
                </a:path>
              </a:pathLst>
            </a:custGeom>
            <a:solidFill>
              <a:srgbClr val="EF6309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146050" y="101600"/>
              <a:ext cx="342900" cy="381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028700" y="5458402"/>
            <a:ext cx="1545239" cy="3799898"/>
            <a:chOff x="0" y="0"/>
            <a:chExt cx="406977" cy="1000796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06977" cy="1000796"/>
            </a:xfrm>
            <a:custGeom>
              <a:avLst/>
              <a:gdLst/>
              <a:ahLst/>
              <a:cxnLst/>
              <a:rect r="r" b="b" t="t" l="l"/>
              <a:pathLst>
                <a:path h="1000796" w="406977">
                  <a:moveTo>
                    <a:pt x="203488" y="0"/>
                  </a:moveTo>
                  <a:lnTo>
                    <a:pt x="203488" y="0"/>
                  </a:lnTo>
                  <a:cubicBezTo>
                    <a:pt x="257457" y="0"/>
                    <a:pt x="309215" y="21439"/>
                    <a:pt x="347376" y="59600"/>
                  </a:cubicBezTo>
                  <a:cubicBezTo>
                    <a:pt x="385538" y="97762"/>
                    <a:pt x="406977" y="149520"/>
                    <a:pt x="406977" y="203488"/>
                  </a:cubicBezTo>
                  <a:lnTo>
                    <a:pt x="406977" y="797308"/>
                  </a:lnTo>
                  <a:cubicBezTo>
                    <a:pt x="406977" y="851276"/>
                    <a:pt x="385538" y="903035"/>
                    <a:pt x="347376" y="941196"/>
                  </a:cubicBezTo>
                  <a:cubicBezTo>
                    <a:pt x="309215" y="979357"/>
                    <a:pt x="257457" y="1000796"/>
                    <a:pt x="203488" y="1000796"/>
                  </a:cubicBezTo>
                  <a:lnTo>
                    <a:pt x="203488" y="1000796"/>
                  </a:lnTo>
                  <a:cubicBezTo>
                    <a:pt x="149520" y="1000796"/>
                    <a:pt x="97762" y="979357"/>
                    <a:pt x="59600" y="941196"/>
                  </a:cubicBezTo>
                  <a:cubicBezTo>
                    <a:pt x="21439" y="903035"/>
                    <a:pt x="0" y="851276"/>
                    <a:pt x="0" y="797308"/>
                  </a:cubicBezTo>
                  <a:lnTo>
                    <a:pt x="0" y="203488"/>
                  </a:lnTo>
                  <a:cubicBezTo>
                    <a:pt x="0" y="149520"/>
                    <a:pt x="21439" y="97762"/>
                    <a:pt x="59600" y="59600"/>
                  </a:cubicBezTo>
                  <a:cubicBezTo>
                    <a:pt x="97762" y="21439"/>
                    <a:pt x="149520" y="0"/>
                    <a:pt x="2034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42" id="42"/>
            <p:cNvSpPr txBox="true"/>
            <p:nvPr/>
          </p:nvSpPr>
          <p:spPr>
            <a:xfrm>
              <a:off x="0" y="-47625"/>
              <a:ext cx="406977" cy="10484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9145115" y="5458402"/>
            <a:ext cx="2089160" cy="3799898"/>
            <a:chOff x="0" y="0"/>
            <a:chExt cx="550232" cy="1000796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550232" cy="1000796"/>
            </a:xfrm>
            <a:custGeom>
              <a:avLst/>
              <a:gdLst/>
              <a:ahLst/>
              <a:cxnLst/>
              <a:rect r="r" b="b" t="t" l="l"/>
              <a:pathLst>
                <a:path h="1000796" w="550232">
                  <a:moveTo>
                    <a:pt x="275116" y="0"/>
                  </a:moveTo>
                  <a:lnTo>
                    <a:pt x="275116" y="0"/>
                  </a:lnTo>
                  <a:cubicBezTo>
                    <a:pt x="427058" y="0"/>
                    <a:pt x="550232" y="123174"/>
                    <a:pt x="550232" y="275116"/>
                  </a:cubicBezTo>
                  <a:lnTo>
                    <a:pt x="550232" y="725681"/>
                  </a:lnTo>
                  <a:cubicBezTo>
                    <a:pt x="550232" y="798646"/>
                    <a:pt x="521246" y="868623"/>
                    <a:pt x="469652" y="920217"/>
                  </a:cubicBezTo>
                  <a:cubicBezTo>
                    <a:pt x="418058" y="971811"/>
                    <a:pt x="348081" y="1000796"/>
                    <a:pt x="275116" y="1000796"/>
                  </a:cubicBezTo>
                  <a:lnTo>
                    <a:pt x="275116" y="1000796"/>
                  </a:lnTo>
                  <a:cubicBezTo>
                    <a:pt x="202151" y="1000796"/>
                    <a:pt x="132174" y="971811"/>
                    <a:pt x="80580" y="920217"/>
                  </a:cubicBezTo>
                  <a:cubicBezTo>
                    <a:pt x="28985" y="868623"/>
                    <a:pt x="0" y="798646"/>
                    <a:pt x="0" y="725681"/>
                  </a:cubicBezTo>
                  <a:lnTo>
                    <a:pt x="0" y="275116"/>
                  </a:lnTo>
                  <a:cubicBezTo>
                    <a:pt x="0" y="202151"/>
                    <a:pt x="28985" y="132174"/>
                    <a:pt x="80580" y="80580"/>
                  </a:cubicBezTo>
                  <a:cubicBezTo>
                    <a:pt x="132174" y="28985"/>
                    <a:pt x="202151" y="0"/>
                    <a:pt x="2751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45" id="45"/>
            <p:cNvSpPr txBox="true"/>
            <p:nvPr/>
          </p:nvSpPr>
          <p:spPr>
            <a:xfrm>
              <a:off x="0" y="-47625"/>
              <a:ext cx="550232" cy="10484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1316041" y="5859176"/>
            <a:ext cx="970557" cy="2998350"/>
            <a:chOff x="0" y="0"/>
            <a:chExt cx="255620" cy="789689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255620" cy="789689"/>
            </a:xfrm>
            <a:custGeom>
              <a:avLst/>
              <a:gdLst/>
              <a:ahLst/>
              <a:cxnLst/>
              <a:rect r="r" b="b" t="t" l="l"/>
              <a:pathLst>
                <a:path h="789689" w="255620">
                  <a:moveTo>
                    <a:pt x="127810" y="0"/>
                  </a:moveTo>
                  <a:lnTo>
                    <a:pt x="127810" y="0"/>
                  </a:lnTo>
                  <a:cubicBezTo>
                    <a:pt x="161707" y="0"/>
                    <a:pt x="194216" y="13466"/>
                    <a:pt x="218185" y="37435"/>
                  </a:cubicBezTo>
                  <a:cubicBezTo>
                    <a:pt x="242154" y="61404"/>
                    <a:pt x="255620" y="93913"/>
                    <a:pt x="255620" y="127810"/>
                  </a:cubicBezTo>
                  <a:lnTo>
                    <a:pt x="255620" y="661879"/>
                  </a:lnTo>
                  <a:cubicBezTo>
                    <a:pt x="255620" y="695776"/>
                    <a:pt x="242154" y="728285"/>
                    <a:pt x="218185" y="752254"/>
                  </a:cubicBezTo>
                  <a:cubicBezTo>
                    <a:pt x="194216" y="776223"/>
                    <a:pt x="161707" y="789689"/>
                    <a:pt x="127810" y="789689"/>
                  </a:cubicBezTo>
                  <a:lnTo>
                    <a:pt x="127810" y="789689"/>
                  </a:lnTo>
                  <a:cubicBezTo>
                    <a:pt x="93913" y="789689"/>
                    <a:pt x="61404" y="776223"/>
                    <a:pt x="37435" y="752254"/>
                  </a:cubicBezTo>
                  <a:cubicBezTo>
                    <a:pt x="13466" y="728285"/>
                    <a:pt x="0" y="695776"/>
                    <a:pt x="0" y="661879"/>
                  </a:cubicBezTo>
                  <a:lnTo>
                    <a:pt x="0" y="127810"/>
                  </a:lnTo>
                  <a:cubicBezTo>
                    <a:pt x="0" y="93913"/>
                    <a:pt x="13466" y="61404"/>
                    <a:pt x="37435" y="37435"/>
                  </a:cubicBezTo>
                  <a:cubicBezTo>
                    <a:pt x="61404" y="13466"/>
                    <a:pt x="93913" y="0"/>
                    <a:pt x="12781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AF8F2"/>
              </a:solidFill>
              <a:prstDash val="solid"/>
              <a:round/>
            </a:ln>
          </p:spPr>
        </p:sp>
        <p:sp>
          <p:nvSpPr>
            <p:cNvPr name="TextBox 48" id="48"/>
            <p:cNvSpPr txBox="true"/>
            <p:nvPr/>
          </p:nvSpPr>
          <p:spPr>
            <a:xfrm>
              <a:off x="0" y="-47625"/>
              <a:ext cx="255620" cy="8373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1316041" y="7860978"/>
            <a:ext cx="970557" cy="996548"/>
            <a:chOff x="0" y="0"/>
            <a:chExt cx="255620" cy="262465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255620" cy="262465"/>
            </a:xfrm>
            <a:custGeom>
              <a:avLst/>
              <a:gdLst/>
              <a:ahLst/>
              <a:cxnLst/>
              <a:rect r="r" b="b" t="t" l="l"/>
              <a:pathLst>
                <a:path h="262465" w="255620">
                  <a:moveTo>
                    <a:pt x="127810" y="0"/>
                  </a:moveTo>
                  <a:lnTo>
                    <a:pt x="127810" y="0"/>
                  </a:lnTo>
                  <a:cubicBezTo>
                    <a:pt x="161707" y="0"/>
                    <a:pt x="194216" y="13466"/>
                    <a:pt x="218185" y="37435"/>
                  </a:cubicBezTo>
                  <a:cubicBezTo>
                    <a:pt x="242154" y="61404"/>
                    <a:pt x="255620" y="93913"/>
                    <a:pt x="255620" y="127810"/>
                  </a:cubicBezTo>
                  <a:lnTo>
                    <a:pt x="255620" y="134655"/>
                  </a:lnTo>
                  <a:cubicBezTo>
                    <a:pt x="255620" y="168553"/>
                    <a:pt x="242154" y="201061"/>
                    <a:pt x="218185" y="225031"/>
                  </a:cubicBezTo>
                  <a:cubicBezTo>
                    <a:pt x="194216" y="249000"/>
                    <a:pt x="161707" y="262465"/>
                    <a:pt x="127810" y="262465"/>
                  </a:cubicBezTo>
                  <a:lnTo>
                    <a:pt x="127810" y="262465"/>
                  </a:lnTo>
                  <a:cubicBezTo>
                    <a:pt x="93913" y="262465"/>
                    <a:pt x="61404" y="249000"/>
                    <a:pt x="37435" y="225031"/>
                  </a:cubicBezTo>
                  <a:cubicBezTo>
                    <a:pt x="13466" y="201061"/>
                    <a:pt x="0" y="168553"/>
                    <a:pt x="0" y="134655"/>
                  </a:cubicBezTo>
                  <a:lnTo>
                    <a:pt x="0" y="127810"/>
                  </a:lnTo>
                  <a:cubicBezTo>
                    <a:pt x="0" y="93913"/>
                    <a:pt x="13466" y="61404"/>
                    <a:pt x="37435" y="37435"/>
                  </a:cubicBezTo>
                  <a:cubicBezTo>
                    <a:pt x="61404" y="13466"/>
                    <a:pt x="93913" y="0"/>
                    <a:pt x="127810" y="0"/>
                  </a:cubicBezTo>
                  <a:close/>
                </a:path>
              </a:pathLst>
            </a:custGeom>
            <a:solidFill>
              <a:srgbClr val="E2FA9C"/>
            </a:solidFill>
            <a:ln cap="rnd">
              <a:noFill/>
              <a:prstDash val="solid"/>
              <a:round/>
            </a:ln>
          </p:spPr>
        </p:sp>
        <p:sp>
          <p:nvSpPr>
            <p:cNvPr name="TextBox 51" id="51"/>
            <p:cNvSpPr txBox="true"/>
            <p:nvPr/>
          </p:nvSpPr>
          <p:spPr>
            <a:xfrm>
              <a:off x="0" y="-47625"/>
              <a:ext cx="255620" cy="310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2" id="52"/>
          <p:cNvGrpSpPr/>
          <p:nvPr/>
        </p:nvGrpSpPr>
        <p:grpSpPr>
          <a:xfrm rot="0">
            <a:off x="9469752" y="5859176"/>
            <a:ext cx="1439886" cy="2939477"/>
            <a:chOff x="0" y="0"/>
            <a:chExt cx="379229" cy="774183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379229" cy="774183"/>
            </a:xfrm>
            <a:custGeom>
              <a:avLst/>
              <a:gdLst/>
              <a:ahLst/>
              <a:cxnLst/>
              <a:rect r="r" b="b" t="t" l="l"/>
              <a:pathLst>
                <a:path h="774183" w="379229">
                  <a:moveTo>
                    <a:pt x="189615" y="0"/>
                  </a:moveTo>
                  <a:lnTo>
                    <a:pt x="189615" y="0"/>
                  </a:lnTo>
                  <a:cubicBezTo>
                    <a:pt x="294336" y="0"/>
                    <a:pt x="379229" y="84893"/>
                    <a:pt x="379229" y="189615"/>
                  </a:cubicBezTo>
                  <a:lnTo>
                    <a:pt x="379229" y="584569"/>
                  </a:lnTo>
                  <a:cubicBezTo>
                    <a:pt x="379229" y="689290"/>
                    <a:pt x="294336" y="774183"/>
                    <a:pt x="189615" y="774183"/>
                  </a:cubicBezTo>
                  <a:lnTo>
                    <a:pt x="189615" y="774183"/>
                  </a:lnTo>
                  <a:cubicBezTo>
                    <a:pt x="84893" y="774183"/>
                    <a:pt x="0" y="689290"/>
                    <a:pt x="0" y="584569"/>
                  </a:cubicBezTo>
                  <a:lnTo>
                    <a:pt x="0" y="189615"/>
                  </a:lnTo>
                  <a:cubicBezTo>
                    <a:pt x="0" y="84893"/>
                    <a:pt x="84893" y="0"/>
                    <a:pt x="18961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AF8F2"/>
              </a:solidFill>
              <a:prstDash val="solid"/>
              <a:round/>
            </a:ln>
          </p:spPr>
        </p:sp>
        <p:sp>
          <p:nvSpPr>
            <p:cNvPr name="TextBox 54" id="54"/>
            <p:cNvSpPr txBox="true"/>
            <p:nvPr/>
          </p:nvSpPr>
          <p:spPr>
            <a:xfrm>
              <a:off x="0" y="-47625"/>
              <a:ext cx="379229" cy="8218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9469752" y="5859176"/>
            <a:ext cx="1439886" cy="1469738"/>
            <a:chOff x="0" y="0"/>
            <a:chExt cx="379229" cy="387092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379229" cy="387092"/>
            </a:xfrm>
            <a:custGeom>
              <a:avLst/>
              <a:gdLst/>
              <a:ahLst/>
              <a:cxnLst/>
              <a:rect r="r" b="b" t="t" l="l"/>
              <a:pathLst>
                <a:path h="387092" w="379229">
                  <a:moveTo>
                    <a:pt x="189615" y="0"/>
                  </a:moveTo>
                  <a:lnTo>
                    <a:pt x="189615" y="0"/>
                  </a:lnTo>
                  <a:cubicBezTo>
                    <a:pt x="294336" y="0"/>
                    <a:pt x="379229" y="84893"/>
                    <a:pt x="379229" y="189615"/>
                  </a:cubicBezTo>
                  <a:lnTo>
                    <a:pt x="379229" y="197477"/>
                  </a:lnTo>
                  <a:cubicBezTo>
                    <a:pt x="379229" y="302198"/>
                    <a:pt x="294336" y="387092"/>
                    <a:pt x="189615" y="387092"/>
                  </a:cubicBezTo>
                  <a:lnTo>
                    <a:pt x="189615" y="387092"/>
                  </a:lnTo>
                  <a:cubicBezTo>
                    <a:pt x="84893" y="387092"/>
                    <a:pt x="0" y="302198"/>
                    <a:pt x="0" y="197477"/>
                  </a:cubicBezTo>
                  <a:lnTo>
                    <a:pt x="0" y="189615"/>
                  </a:lnTo>
                  <a:cubicBezTo>
                    <a:pt x="0" y="84893"/>
                    <a:pt x="84893" y="0"/>
                    <a:pt x="189615" y="0"/>
                  </a:cubicBezTo>
                  <a:close/>
                </a:path>
              </a:pathLst>
            </a:custGeom>
            <a:solidFill>
              <a:srgbClr val="E2FA9C"/>
            </a:solidFill>
            <a:ln cap="rnd">
              <a:noFill/>
              <a:prstDash val="solid"/>
              <a:round/>
            </a:ln>
          </p:spPr>
        </p:sp>
        <p:sp>
          <p:nvSpPr>
            <p:cNvPr name="TextBox 57" id="57"/>
            <p:cNvSpPr txBox="true"/>
            <p:nvPr/>
          </p:nvSpPr>
          <p:spPr>
            <a:xfrm>
              <a:off x="0" y="-47625"/>
              <a:ext cx="379229" cy="434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9858015" y="6268999"/>
            <a:ext cx="663359" cy="650092"/>
            <a:chOff x="0" y="0"/>
            <a:chExt cx="635000" cy="62230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635000" cy="622300"/>
            </a:xfrm>
            <a:custGeom>
              <a:avLst/>
              <a:gdLst/>
              <a:ahLst/>
              <a:cxnLst/>
              <a:rect r="r" b="b" t="t" l="l"/>
              <a:pathLst>
                <a:path h="622300" w="635000">
                  <a:moveTo>
                    <a:pt x="547370" y="62230"/>
                  </a:moveTo>
                  <a:lnTo>
                    <a:pt x="401320" y="267970"/>
                  </a:lnTo>
                  <a:lnTo>
                    <a:pt x="635000" y="346710"/>
                  </a:lnTo>
                  <a:lnTo>
                    <a:pt x="605790" y="445770"/>
                  </a:lnTo>
                  <a:lnTo>
                    <a:pt x="369570" y="367030"/>
                  </a:lnTo>
                  <a:lnTo>
                    <a:pt x="369570" y="622300"/>
                  </a:lnTo>
                  <a:lnTo>
                    <a:pt x="267970" y="622300"/>
                  </a:lnTo>
                  <a:lnTo>
                    <a:pt x="267970" y="367030"/>
                  </a:lnTo>
                  <a:lnTo>
                    <a:pt x="31750" y="445770"/>
                  </a:lnTo>
                  <a:lnTo>
                    <a:pt x="0" y="346710"/>
                  </a:lnTo>
                  <a:lnTo>
                    <a:pt x="236220" y="267970"/>
                  </a:lnTo>
                  <a:lnTo>
                    <a:pt x="90170" y="62230"/>
                  </a:lnTo>
                  <a:lnTo>
                    <a:pt x="172720" y="0"/>
                  </a:lnTo>
                  <a:lnTo>
                    <a:pt x="318770" y="205740"/>
                  </a:lnTo>
                  <a:lnTo>
                    <a:pt x="464820" y="0"/>
                  </a:lnTo>
                  <a:lnTo>
                    <a:pt x="547370" y="62230"/>
                  </a:lnTo>
                  <a:close/>
                </a:path>
              </a:pathLst>
            </a:custGeom>
            <a:solidFill>
              <a:srgbClr val="EF6309"/>
            </a:solidFill>
          </p:spPr>
        </p:sp>
        <p:sp>
          <p:nvSpPr>
            <p:cNvPr name="TextBox 60" id="60"/>
            <p:cNvSpPr txBox="true"/>
            <p:nvPr/>
          </p:nvSpPr>
          <p:spPr>
            <a:xfrm>
              <a:off x="146050" y="101600"/>
              <a:ext cx="342900" cy="381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1604175" y="8208035"/>
            <a:ext cx="394288" cy="386403"/>
            <a:chOff x="0" y="0"/>
            <a:chExt cx="635000" cy="622300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635000" cy="622300"/>
            </a:xfrm>
            <a:custGeom>
              <a:avLst/>
              <a:gdLst/>
              <a:ahLst/>
              <a:cxnLst/>
              <a:rect r="r" b="b" t="t" l="l"/>
              <a:pathLst>
                <a:path h="622300" w="635000">
                  <a:moveTo>
                    <a:pt x="547370" y="62230"/>
                  </a:moveTo>
                  <a:lnTo>
                    <a:pt x="401320" y="267970"/>
                  </a:lnTo>
                  <a:lnTo>
                    <a:pt x="635000" y="346710"/>
                  </a:lnTo>
                  <a:lnTo>
                    <a:pt x="605790" y="445770"/>
                  </a:lnTo>
                  <a:lnTo>
                    <a:pt x="369570" y="367030"/>
                  </a:lnTo>
                  <a:lnTo>
                    <a:pt x="369570" y="622300"/>
                  </a:lnTo>
                  <a:lnTo>
                    <a:pt x="267970" y="622300"/>
                  </a:lnTo>
                  <a:lnTo>
                    <a:pt x="267970" y="367030"/>
                  </a:lnTo>
                  <a:lnTo>
                    <a:pt x="31750" y="445770"/>
                  </a:lnTo>
                  <a:lnTo>
                    <a:pt x="0" y="346710"/>
                  </a:lnTo>
                  <a:lnTo>
                    <a:pt x="236220" y="267970"/>
                  </a:lnTo>
                  <a:lnTo>
                    <a:pt x="90170" y="62230"/>
                  </a:lnTo>
                  <a:lnTo>
                    <a:pt x="172720" y="0"/>
                  </a:lnTo>
                  <a:lnTo>
                    <a:pt x="318770" y="205740"/>
                  </a:lnTo>
                  <a:lnTo>
                    <a:pt x="464820" y="0"/>
                  </a:lnTo>
                  <a:lnTo>
                    <a:pt x="547370" y="62230"/>
                  </a:lnTo>
                  <a:close/>
                </a:path>
              </a:pathLst>
            </a:custGeom>
            <a:solidFill>
              <a:srgbClr val="EF6309"/>
            </a:solidFill>
          </p:spPr>
        </p:sp>
        <p:sp>
          <p:nvSpPr>
            <p:cNvPr name="TextBox 63" id="63"/>
            <p:cNvSpPr txBox="true"/>
            <p:nvPr/>
          </p:nvSpPr>
          <p:spPr>
            <a:xfrm>
              <a:off x="146050" y="101600"/>
              <a:ext cx="342900" cy="381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8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6722986"/>
            <a:ext cx="16230600" cy="5070628"/>
            <a:chOff x="0" y="0"/>
            <a:chExt cx="2514545" cy="7855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4545" cy="785573"/>
            </a:xfrm>
            <a:custGeom>
              <a:avLst/>
              <a:gdLst/>
              <a:ahLst/>
              <a:cxnLst/>
              <a:rect r="r" b="b" t="t" l="l"/>
              <a:pathLst>
                <a:path h="785573" w="2514545">
                  <a:moveTo>
                    <a:pt x="34344" y="0"/>
                  </a:moveTo>
                  <a:lnTo>
                    <a:pt x="2480201" y="0"/>
                  </a:lnTo>
                  <a:cubicBezTo>
                    <a:pt x="2489309" y="0"/>
                    <a:pt x="2498045" y="3618"/>
                    <a:pt x="2504486" y="10059"/>
                  </a:cubicBezTo>
                  <a:cubicBezTo>
                    <a:pt x="2510926" y="16500"/>
                    <a:pt x="2514545" y="25235"/>
                    <a:pt x="2514545" y="34344"/>
                  </a:cubicBezTo>
                  <a:lnTo>
                    <a:pt x="2514545" y="751229"/>
                  </a:lnTo>
                  <a:cubicBezTo>
                    <a:pt x="2514545" y="760338"/>
                    <a:pt x="2510926" y="769073"/>
                    <a:pt x="2504486" y="775514"/>
                  </a:cubicBezTo>
                  <a:cubicBezTo>
                    <a:pt x="2498045" y="781955"/>
                    <a:pt x="2489309" y="785573"/>
                    <a:pt x="2480201" y="785573"/>
                  </a:cubicBezTo>
                  <a:lnTo>
                    <a:pt x="34344" y="785573"/>
                  </a:lnTo>
                  <a:cubicBezTo>
                    <a:pt x="25235" y="785573"/>
                    <a:pt x="16500" y="781955"/>
                    <a:pt x="10059" y="775514"/>
                  </a:cubicBezTo>
                  <a:cubicBezTo>
                    <a:pt x="3618" y="769073"/>
                    <a:pt x="0" y="760338"/>
                    <a:pt x="0" y="751229"/>
                  </a:cubicBezTo>
                  <a:lnTo>
                    <a:pt x="0" y="34344"/>
                  </a:lnTo>
                  <a:cubicBezTo>
                    <a:pt x="0" y="25235"/>
                    <a:pt x="3618" y="16500"/>
                    <a:pt x="10059" y="10059"/>
                  </a:cubicBezTo>
                  <a:cubicBezTo>
                    <a:pt x="16500" y="3618"/>
                    <a:pt x="25235" y="0"/>
                    <a:pt x="3434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56430" r="0" b="-5643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2047972"/>
            <a:ext cx="12874589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055"/>
              </a:lnSpc>
            </a:pPr>
            <a:r>
              <a:rPr lang="en-US" b="true" sz="7546">
                <a:solidFill>
                  <a:srgbClr val="1642C8"/>
                </a:solidFill>
                <a:latin typeface="Touvlo Bold"/>
                <a:ea typeface="Touvlo Bold"/>
                <a:cs typeface="Touvlo Bold"/>
                <a:sym typeface="Touvlo Bold"/>
              </a:rPr>
              <a:t>DATASET              CHOICE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828517" y="3672215"/>
            <a:ext cx="6813671" cy="803520"/>
            <a:chOff x="0" y="0"/>
            <a:chExt cx="1794547" cy="2116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4547" cy="211627"/>
            </a:xfrm>
            <a:custGeom>
              <a:avLst/>
              <a:gdLst/>
              <a:ahLst/>
              <a:cxnLst/>
              <a:rect r="r" b="b" t="t" l="l"/>
              <a:pathLst>
                <a:path h="211627" w="1794547">
                  <a:moveTo>
                    <a:pt x="57948" y="0"/>
                  </a:moveTo>
                  <a:lnTo>
                    <a:pt x="1736599" y="0"/>
                  </a:lnTo>
                  <a:cubicBezTo>
                    <a:pt x="1751968" y="0"/>
                    <a:pt x="1766707" y="6105"/>
                    <a:pt x="1777575" y="16973"/>
                  </a:cubicBezTo>
                  <a:cubicBezTo>
                    <a:pt x="1788442" y="27840"/>
                    <a:pt x="1794547" y="42579"/>
                    <a:pt x="1794547" y="57948"/>
                  </a:cubicBezTo>
                  <a:lnTo>
                    <a:pt x="1794547" y="153679"/>
                  </a:lnTo>
                  <a:cubicBezTo>
                    <a:pt x="1794547" y="169048"/>
                    <a:pt x="1788442" y="183787"/>
                    <a:pt x="1777575" y="194654"/>
                  </a:cubicBezTo>
                  <a:cubicBezTo>
                    <a:pt x="1766707" y="205521"/>
                    <a:pt x="1751968" y="211627"/>
                    <a:pt x="1736599" y="211627"/>
                  </a:cubicBezTo>
                  <a:lnTo>
                    <a:pt x="57948" y="211627"/>
                  </a:lnTo>
                  <a:cubicBezTo>
                    <a:pt x="25944" y="211627"/>
                    <a:pt x="0" y="185683"/>
                    <a:pt x="0" y="153679"/>
                  </a:cubicBezTo>
                  <a:lnTo>
                    <a:pt x="0" y="57948"/>
                  </a:lnTo>
                  <a:cubicBezTo>
                    <a:pt x="0" y="25944"/>
                    <a:pt x="25944" y="0"/>
                    <a:pt x="5794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794547" cy="259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914612" y="2217712"/>
            <a:ext cx="2754582" cy="803520"/>
            <a:chOff x="0" y="0"/>
            <a:chExt cx="725487" cy="21162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25487" cy="211627"/>
            </a:xfrm>
            <a:custGeom>
              <a:avLst/>
              <a:gdLst/>
              <a:ahLst/>
              <a:cxnLst/>
              <a:rect r="r" b="b" t="t" l="l"/>
              <a:pathLst>
                <a:path h="211627" w="725487">
                  <a:moveTo>
                    <a:pt x="105813" y="0"/>
                  </a:moveTo>
                  <a:lnTo>
                    <a:pt x="619673" y="0"/>
                  </a:lnTo>
                  <a:cubicBezTo>
                    <a:pt x="678112" y="0"/>
                    <a:pt x="725487" y="47374"/>
                    <a:pt x="725487" y="105813"/>
                  </a:cubicBezTo>
                  <a:lnTo>
                    <a:pt x="725487" y="105813"/>
                  </a:lnTo>
                  <a:cubicBezTo>
                    <a:pt x="725487" y="133877"/>
                    <a:pt x="714339" y="160791"/>
                    <a:pt x="694495" y="180635"/>
                  </a:cubicBezTo>
                  <a:cubicBezTo>
                    <a:pt x="674651" y="200479"/>
                    <a:pt x="647737" y="211627"/>
                    <a:pt x="619673" y="211627"/>
                  </a:cubicBezTo>
                  <a:lnTo>
                    <a:pt x="105813" y="211627"/>
                  </a:lnTo>
                  <a:cubicBezTo>
                    <a:pt x="47374" y="211627"/>
                    <a:pt x="0" y="164252"/>
                    <a:pt x="0" y="105813"/>
                  </a:cubicBezTo>
                  <a:lnTo>
                    <a:pt x="0" y="105813"/>
                  </a:lnTo>
                  <a:cubicBezTo>
                    <a:pt x="0" y="47374"/>
                    <a:pt x="47374" y="0"/>
                    <a:pt x="105813" y="0"/>
                  </a:cubicBezTo>
                  <a:close/>
                </a:path>
              </a:pathLst>
            </a:custGeom>
            <a:solidFill>
              <a:srgbClr val="EF6309"/>
            </a:solidFill>
            <a:ln cap="rnd">
              <a:noFill/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725487" cy="259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865674" y="2217712"/>
            <a:ext cx="803520" cy="80352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FA9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013398" y="2361942"/>
            <a:ext cx="508074" cy="508074"/>
          </a:xfrm>
          <a:custGeom>
            <a:avLst/>
            <a:gdLst/>
            <a:ahLst/>
            <a:cxnLst/>
            <a:rect r="r" b="b" t="t" l="l"/>
            <a:pathLst>
              <a:path h="508074" w="508074">
                <a:moveTo>
                  <a:pt x="0" y="0"/>
                </a:moveTo>
                <a:lnTo>
                  <a:pt x="508073" y="0"/>
                </a:lnTo>
                <a:lnTo>
                  <a:pt x="508073" y="508074"/>
                </a:lnTo>
                <a:lnTo>
                  <a:pt x="0" y="5080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true" rot="0">
            <a:off x="15004711" y="2223842"/>
            <a:ext cx="1934260" cy="1934260"/>
          </a:xfrm>
          <a:custGeom>
            <a:avLst/>
            <a:gdLst/>
            <a:ahLst/>
            <a:cxnLst/>
            <a:rect r="r" b="b" t="t" l="l"/>
            <a:pathLst>
              <a:path h="1934260" w="1934260">
                <a:moveTo>
                  <a:pt x="1934260" y="1934260"/>
                </a:moveTo>
                <a:lnTo>
                  <a:pt x="0" y="1934260"/>
                </a:lnTo>
                <a:lnTo>
                  <a:pt x="0" y="0"/>
                </a:lnTo>
                <a:lnTo>
                  <a:pt x="1934260" y="0"/>
                </a:lnTo>
                <a:lnTo>
                  <a:pt x="1934260" y="193426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-306571" y="-454265"/>
            <a:ext cx="19197980" cy="1482965"/>
            <a:chOff x="0" y="0"/>
            <a:chExt cx="5056258" cy="390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056258" cy="390575"/>
            </a:xfrm>
            <a:custGeom>
              <a:avLst/>
              <a:gdLst/>
              <a:ahLst/>
              <a:cxnLst/>
              <a:rect r="r" b="b" t="t" l="l"/>
              <a:pathLst>
                <a:path h="390575" w="5056258">
                  <a:moveTo>
                    <a:pt x="0" y="0"/>
                  </a:moveTo>
                  <a:lnTo>
                    <a:pt x="5056258" y="0"/>
                  </a:lnTo>
                  <a:lnTo>
                    <a:pt x="5056258" y="390575"/>
                  </a:lnTo>
                  <a:lnTo>
                    <a:pt x="0" y="390575"/>
                  </a:lnTo>
                  <a:close/>
                </a:path>
              </a:pathLst>
            </a:custGeom>
            <a:solidFill>
              <a:srgbClr val="1642C8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5056258" cy="438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349029" y="4976028"/>
            <a:ext cx="7320165" cy="1947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75" indent="-248288" lvl="1">
              <a:lnSpc>
                <a:spcPts val="2576"/>
              </a:lnSpc>
              <a:buFont typeface="Arial"/>
              <a:buChar char="•"/>
            </a:pPr>
            <a:r>
              <a:rPr lang="en-US" sz="2300" spc="-110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The chosen dataset is the HR Employee Attrition dataset, which contains employee demographic, job-related, and satisfaction attributes.</a:t>
            </a:r>
          </a:p>
          <a:p>
            <a:pPr algn="just" marL="496575" indent="-248288" lvl="1">
              <a:lnSpc>
                <a:spcPts val="2576"/>
              </a:lnSpc>
              <a:buFont typeface="Arial"/>
              <a:buChar char="•"/>
            </a:pPr>
            <a:r>
              <a:rPr lang="en-US" sz="2300" spc="-110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The target variable is Attrition, indicating whether an employee leaves the company.</a:t>
            </a:r>
          </a:p>
          <a:p>
            <a:pPr algn="just">
              <a:lnSpc>
                <a:spcPts val="2576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7535428" y="3810559"/>
            <a:ext cx="746928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-119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The dataset reflects real-world employee data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007090" y="2371504"/>
            <a:ext cx="185858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24174" y="282576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MEANINGFUL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898169" y="282576"/>
            <a:ext cx="252021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HR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516325" y="282576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DATA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44000" y="4919096"/>
            <a:ext cx="7652005" cy="1947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75" indent="-248288" lvl="1">
              <a:lnSpc>
                <a:spcPts val="2576"/>
              </a:lnSpc>
              <a:buFont typeface="Arial"/>
              <a:buChar char="•"/>
            </a:pPr>
            <a:r>
              <a:rPr lang="en-US" sz="2300" spc="-110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This is an imbalanced classification problem, as the majority of employees stay while a smaller portion leave.</a:t>
            </a:r>
          </a:p>
          <a:p>
            <a:pPr algn="just" marL="496575" indent="-248288" lvl="1">
              <a:lnSpc>
                <a:spcPts val="2576"/>
              </a:lnSpc>
              <a:buFont typeface="Arial"/>
              <a:buChar char="•"/>
            </a:pPr>
            <a:r>
              <a:rPr lang="en-US" sz="2300" spc="-110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Predicting attrition is important because losing employees is costly for organizations in terms of recruitment, training, and productivity.</a:t>
            </a:r>
          </a:p>
          <a:p>
            <a:pPr algn="just">
              <a:lnSpc>
                <a:spcPts val="2576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AF8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2904" y="1599912"/>
            <a:ext cx="20573808" cy="2856860"/>
            <a:chOff x="0" y="0"/>
            <a:chExt cx="5418616" cy="7524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18616" cy="752424"/>
            </a:xfrm>
            <a:custGeom>
              <a:avLst/>
              <a:gdLst/>
              <a:ahLst/>
              <a:cxnLst/>
              <a:rect r="r" b="b" t="t" l="l"/>
              <a:pathLst>
                <a:path h="752424" w="5418616">
                  <a:moveTo>
                    <a:pt x="0" y="0"/>
                  </a:moveTo>
                  <a:lnTo>
                    <a:pt x="5418616" y="0"/>
                  </a:lnTo>
                  <a:lnTo>
                    <a:pt x="5418616" y="752424"/>
                  </a:lnTo>
                  <a:lnTo>
                    <a:pt x="0" y="752424"/>
                  </a:lnTo>
                  <a:close/>
                </a:path>
              </a:pathLst>
            </a:custGeom>
            <a:solidFill>
              <a:srgbClr val="1642C8"/>
            </a:solidFill>
            <a:ln w="19050" cap="sq">
              <a:solidFill>
                <a:srgbClr val="1642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418616" cy="8000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976879"/>
            <a:ext cx="5063647" cy="4114800"/>
            <a:chOff x="0" y="0"/>
            <a:chExt cx="1333636" cy="10837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33636" cy="1083733"/>
            </a:xfrm>
            <a:custGeom>
              <a:avLst/>
              <a:gdLst/>
              <a:ahLst/>
              <a:cxnLst/>
              <a:rect r="r" b="b" t="t" l="l"/>
              <a:pathLst>
                <a:path h="1083733" w="1333636">
                  <a:moveTo>
                    <a:pt x="77975" y="0"/>
                  </a:moveTo>
                  <a:lnTo>
                    <a:pt x="1255661" y="0"/>
                  </a:lnTo>
                  <a:cubicBezTo>
                    <a:pt x="1298725" y="0"/>
                    <a:pt x="1333636" y="34911"/>
                    <a:pt x="1333636" y="77975"/>
                  </a:cubicBezTo>
                  <a:lnTo>
                    <a:pt x="1333636" y="1005758"/>
                  </a:lnTo>
                  <a:cubicBezTo>
                    <a:pt x="1333636" y="1048823"/>
                    <a:pt x="1298725" y="1083733"/>
                    <a:pt x="1255661" y="1083733"/>
                  </a:cubicBezTo>
                  <a:lnTo>
                    <a:pt x="77975" y="1083733"/>
                  </a:lnTo>
                  <a:cubicBezTo>
                    <a:pt x="34911" y="1083733"/>
                    <a:pt x="0" y="1048823"/>
                    <a:pt x="0" y="1005758"/>
                  </a:cubicBezTo>
                  <a:lnTo>
                    <a:pt x="0" y="77975"/>
                  </a:lnTo>
                  <a:cubicBezTo>
                    <a:pt x="0" y="34911"/>
                    <a:pt x="34911" y="0"/>
                    <a:pt x="7797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333636" cy="1131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12176" y="4976879"/>
            <a:ext cx="5063647" cy="4114800"/>
            <a:chOff x="0" y="0"/>
            <a:chExt cx="1333636" cy="10837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33636" cy="1083733"/>
            </a:xfrm>
            <a:custGeom>
              <a:avLst/>
              <a:gdLst/>
              <a:ahLst/>
              <a:cxnLst/>
              <a:rect r="r" b="b" t="t" l="l"/>
              <a:pathLst>
                <a:path h="1083733" w="1333636">
                  <a:moveTo>
                    <a:pt x="77975" y="0"/>
                  </a:moveTo>
                  <a:lnTo>
                    <a:pt x="1255661" y="0"/>
                  </a:lnTo>
                  <a:cubicBezTo>
                    <a:pt x="1298725" y="0"/>
                    <a:pt x="1333636" y="34911"/>
                    <a:pt x="1333636" y="77975"/>
                  </a:cubicBezTo>
                  <a:lnTo>
                    <a:pt x="1333636" y="1005758"/>
                  </a:lnTo>
                  <a:cubicBezTo>
                    <a:pt x="1333636" y="1048823"/>
                    <a:pt x="1298725" y="1083733"/>
                    <a:pt x="1255661" y="1083733"/>
                  </a:cubicBezTo>
                  <a:lnTo>
                    <a:pt x="77975" y="1083733"/>
                  </a:lnTo>
                  <a:cubicBezTo>
                    <a:pt x="34911" y="1083733"/>
                    <a:pt x="0" y="1048823"/>
                    <a:pt x="0" y="1005758"/>
                  </a:cubicBezTo>
                  <a:lnTo>
                    <a:pt x="0" y="77975"/>
                  </a:lnTo>
                  <a:cubicBezTo>
                    <a:pt x="0" y="34911"/>
                    <a:pt x="34911" y="0"/>
                    <a:pt x="7797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333636" cy="1131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195653" y="4976879"/>
            <a:ext cx="5063647" cy="4114800"/>
            <a:chOff x="0" y="0"/>
            <a:chExt cx="1333636" cy="10837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33636" cy="1083733"/>
            </a:xfrm>
            <a:custGeom>
              <a:avLst/>
              <a:gdLst/>
              <a:ahLst/>
              <a:cxnLst/>
              <a:rect r="r" b="b" t="t" l="l"/>
              <a:pathLst>
                <a:path h="1083733" w="1333636">
                  <a:moveTo>
                    <a:pt x="77975" y="0"/>
                  </a:moveTo>
                  <a:lnTo>
                    <a:pt x="1255661" y="0"/>
                  </a:lnTo>
                  <a:cubicBezTo>
                    <a:pt x="1298725" y="0"/>
                    <a:pt x="1333636" y="34911"/>
                    <a:pt x="1333636" y="77975"/>
                  </a:cubicBezTo>
                  <a:lnTo>
                    <a:pt x="1333636" y="1005758"/>
                  </a:lnTo>
                  <a:cubicBezTo>
                    <a:pt x="1333636" y="1048823"/>
                    <a:pt x="1298725" y="1083733"/>
                    <a:pt x="1255661" y="1083733"/>
                  </a:cubicBezTo>
                  <a:lnTo>
                    <a:pt x="77975" y="1083733"/>
                  </a:lnTo>
                  <a:cubicBezTo>
                    <a:pt x="34911" y="1083733"/>
                    <a:pt x="0" y="1048823"/>
                    <a:pt x="0" y="1005758"/>
                  </a:cubicBezTo>
                  <a:lnTo>
                    <a:pt x="0" y="77975"/>
                  </a:lnTo>
                  <a:cubicBezTo>
                    <a:pt x="0" y="34911"/>
                    <a:pt x="34911" y="0"/>
                    <a:pt x="7797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333636" cy="1131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234203" y="2199667"/>
            <a:ext cx="17196701" cy="167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3223"/>
              </a:lnSpc>
            </a:pPr>
            <a:r>
              <a:rPr lang="en-US" sz="11019">
                <a:solidFill>
                  <a:srgbClr val="FAF8F2"/>
                </a:solidFill>
                <a:latin typeface="Touvlo"/>
                <a:ea typeface="Touvlo"/>
                <a:cs typeface="Touvlo"/>
                <a:sym typeface="Touvlo"/>
              </a:rPr>
              <a:t>AI METHODOLOGY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54697" y="6126316"/>
            <a:ext cx="4411653" cy="2995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1114" indent="-265557" lvl="1">
              <a:lnSpc>
                <a:spcPts val="3444"/>
              </a:lnSpc>
              <a:buFont typeface="Arial"/>
              <a:buChar char="•"/>
            </a:pPr>
            <a:r>
              <a:rPr lang="en-US" sz="2460" spc="-118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Chosen for interpretability and transparency</a:t>
            </a:r>
          </a:p>
          <a:p>
            <a:pPr algn="ctr" marL="531114" indent="-265557" lvl="1">
              <a:lnSpc>
                <a:spcPts val="3444"/>
              </a:lnSpc>
              <a:buFont typeface="Arial"/>
              <a:buChar char="•"/>
            </a:pPr>
            <a:r>
              <a:rPr lang="en-US" sz="2460" spc="-118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-US" sz="2460" spc="-118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uitable wh</a:t>
            </a:r>
            <a:r>
              <a:rPr lang="en-US" sz="2460" spc="-118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en expert knowledge exists</a:t>
            </a:r>
          </a:p>
          <a:p>
            <a:pPr algn="ctr" marL="531114" indent="-265557" lvl="1">
              <a:lnSpc>
                <a:spcPts val="3444"/>
              </a:lnSpc>
              <a:buFont typeface="Arial"/>
              <a:buChar char="•"/>
            </a:pPr>
            <a:r>
              <a:rPr lang="en-US" sz="2460" spc="-118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Allows abstention when confidence is low</a:t>
            </a:r>
          </a:p>
          <a:p>
            <a:pPr algn="ctr">
              <a:lnSpc>
                <a:spcPts val="3444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63731" y="4683613"/>
            <a:ext cx="1062195" cy="145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832"/>
              </a:lnSpc>
            </a:pPr>
            <a:r>
              <a:rPr lang="en-US" b="true" sz="8451" spc="-405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822342" y="5959757"/>
            <a:ext cx="4643316" cy="3349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10054" indent="-255027" lvl="1">
              <a:lnSpc>
                <a:spcPts val="3307"/>
              </a:lnSpc>
              <a:buFont typeface="Arial"/>
              <a:buChar char="•"/>
            </a:pPr>
            <a:r>
              <a:rPr lang="en-US" sz="2362" spc="-113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Chosen over simpler models (e.g. Decision Trees) because:</a:t>
            </a:r>
          </a:p>
          <a:p>
            <a:pPr algn="ctr" marL="510054" indent="-255027" lvl="1">
              <a:lnSpc>
                <a:spcPts val="3307"/>
              </a:lnSpc>
              <a:buFont typeface="Arial"/>
              <a:buChar char="•"/>
            </a:pPr>
            <a:r>
              <a:rPr lang="en-US" sz="2362" spc="-113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Handles non-linear relationships</a:t>
            </a:r>
          </a:p>
          <a:p>
            <a:pPr algn="ctr" marL="510054" indent="-255027" lvl="1">
              <a:lnSpc>
                <a:spcPts val="3307"/>
              </a:lnSpc>
              <a:buFont typeface="Arial"/>
              <a:buChar char="•"/>
            </a:pPr>
            <a:r>
              <a:rPr lang="en-US" sz="2362" spc="-113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Robust to noise</a:t>
            </a:r>
          </a:p>
          <a:p>
            <a:pPr algn="ctr" marL="510054" indent="-255027" lvl="1">
              <a:lnSpc>
                <a:spcPts val="3307"/>
              </a:lnSpc>
              <a:buFont typeface="Arial"/>
              <a:buChar char="•"/>
            </a:pPr>
            <a:r>
              <a:rPr lang="en-US" sz="2362" spc="-113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Works wel</a:t>
            </a:r>
            <a:r>
              <a:rPr lang="en-US" sz="2362" spc="-113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l on tabular HR data</a:t>
            </a:r>
          </a:p>
          <a:p>
            <a:pPr algn="ctr" marL="510054" indent="-255027" lvl="1">
              <a:lnSpc>
                <a:spcPts val="3307"/>
              </a:lnSpc>
              <a:buFont typeface="Arial"/>
              <a:buChar char="•"/>
            </a:pPr>
            <a:r>
              <a:rPr lang="en-US" sz="2362" spc="-113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O</a:t>
            </a:r>
            <a:r>
              <a:rPr lang="en-US" sz="2362" spc="-113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utputs probabilities → enables threshold tuning</a:t>
            </a:r>
          </a:p>
          <a:p>
            <a:pPr algn="ctr">
              <a:lnSpc>
                <a:spcPts val="3307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6822342" y="4734473"/>
            <a:ext cx="1062195" cy="145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832"/>
              </a:lnSpc>
            </a:pPr>
            <a:r>
              <a:rPr lang="en-US" b="true" sz="8451" spc="-405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592609" y="6126316"/>
            <a:ext cx="4269735" cy="2566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1114" indent="-265557" lvl="1">
              <a:lnSpc>
                <a:spcPts val="3444"/>
              </a:lnSpc>
              <a:buFont typeface="Arial"/>
              <a:buChar char="•"/>
            </a:pPr>
            <a:r>
              <a:rPr lang="en-US" sz="2460" spc="-118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Combines interpretability and predictive power. </a:t>
            </a:r>
          </a:p>
          <a:p>
            <a:pPr algn="ctr" marL="531114" indent="-265557" lvl="1">
              <a:lnSpc>
                <a:spcPts val="3444"/>
              </a:lnSpc>
              <a:buFont typeface="Arial"/>
              <a:buChar char="•"/>
            </a:pPr>
            <a:r>
              <a:rPr lang="en-US" sz="2460" spc="-118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Improves recall compared to Random Forest alone.</a:t>
            </a:r>
          </a:p>
          <a:p>
            <a:pPr algn="ctr" marL="531114" indent="-265557" lvl="1">
              <a:lnSpc>
                <a:spcPts val="3444"/>
              </a:lnSpc>
              <a:buFont typeface="Arial"/>
              <a:buChar char="•"/>
            </a:pPr>
            <a:r>
              <a:rPr lang="en-US" sz="2460" spc="-118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Ensures full coverage while maintaining explainability.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409249" y="4693522"/>
            <a:ext cx="1129767" cy="1540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2584"/>
              </a:lnSpc>
            </a:pPr>
            <a:r>
              <a:rPr lang="en-US" b="true" sz="8989" spc="-431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09900" y="529937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b="true" sz="2500" spc="-120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RULE-BASED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883895" y="529937"/>
            <a:ext cx="272280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RANDOM FOREST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502051" y="529937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b="true" sz="2500" spc="-120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HYBRID SEQUENTIAL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253080" y="5171824"/>
            <a:ext cx="289683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b="true" sz="3999" spc="-191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Rule-based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782819" y="5171824"/>
            <a:ext cx="3583287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b="true" sz="3999" spc="-191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Random Forest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142674" y="5178809"/>
            <a:ext cx="4202722" cy="655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20"/>
              </a:lnSpc>
            </a:pPr>
            <a:r>
              <a:rPr lang="en-US" b="true" sz="3800" spc="-182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Hybrid Sequential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8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603409" y="4113102"/>
            <a:ext cx="19494818" cy="19050"/>
          </a:xfrm>
          <a:prstGeom prst="line">
            <a:avLst/>
          </a:prstGeom>
          <a:ln cap="flat" w="9525">
            <a:solidFill>
              <a:srgbClr val="1642C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513057" y="1003189"/>
            <a:ext cx="9091507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55"/>
              </a:lnSpc>
            </a:pPr>
            <a:r>
              <a:rPr lang="en-US" b="true" sz="7546">
                <a:solidFill>
                  <a:srgbClr val="1642C8"/>
                </a:solidFill>
                <a:latin typeface="Touvlo Bold"/>
                <a:ea typeface="Touvlo Bold"/>
                <a:cs typeface="Touvlo Bold"/>
                <a:sym typeface="Touvlo Bold"/>
              </a:rPr>
              <a:t>IMPLEMENTATION</a:t>
            </a:r>
          </a:p>
        </p:txBody>
      </p:sp>
      <p:sp>
        <p:nvSpPr>
          <p:cNvPr name="AutoShape 4" id="4"/>
          <p:cNvSpPr/>
          <p:nvPr/>
        </p:nvSpPr>
        <p:spPr>
          <a:xfrm>
            <a:off x="-603414" y="4932252"/>
            <a:ext cx="19494818" cy="19050"/>
          </a:xfrm>
          <a:prstGeom prst="line">
            <a:avLst/>
          </a:prstGeom>
          <a:ln cap="flat" w="9525">
            <a:solidFill>
              <a:srgbClr val="1642C8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3935682" y="5746639"/>
            <a:ext cx="4300842" cy="3882234"/>
            <a:chOff x="0" y="0"/>
            <a:chExt cx="1132732" cy="102248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32732" cy="1022481"/>
            </a:xfrm>
            <a:custGeom>
              <a:avLst/>
              <a:gdLst/>
              <a:ahLst/>
              <a:cxnLst/>
              <a:rect r="r" b="b" t="t" l="l"/>
              <a:pathLst>
                <a:path h="1022481" w="1132732">
                  <a:moveTo>
                    <a:pt x="91805" y="0"/>
                  </a:moveTo>
                  <a:lnTo>
                    <a:pt x="1040927" y="0"/>
                  </a:lnTo>
                  <a:cubicBezTo>
                    <a:pt x="1091629" y="0"/>
                    <a:pt x="1132732" y="41102"/>
                    <a:pt x="1132732" y="91805"/>
                  </a:cubicBezTo>
                  <a:lnTo>
                    <a:pt x="1132732" y="930677"/>
                  </a:lnTo>
                  <a:cubicBezTo>
                    <a:pt x="1132732" y="955025"/>
                    <a:pt x="1123060" y="978376"/>
                    <a:pt x="1105843" y="995593"/>
                  </a:cubicBezTo>
                  <a:cubicBezTo>
                    <a:pt x="1088626" y="1012809"/>
                    <a:pt x="1065275" y="1022481"/>
                    <a:pt x="1040927" y="1022481"/>
                  </a:cubicBezTo>
                  <a:lnTo>
                    <a:pt x="91805" y="1022481"/>
                  </a:lnTo>
                  <a:cubicBezTo>
                    <a:pt x="41102" y="1022481"/>
                    <a:pt x="0" y="981379"/>
                    <a:pt x="0" y="930677"/>
                  </a:cubicBezTo>
                  <a:lnTo>
                    <a:pt x="0" y="91805"/>
                  </a:lnTo>
                  <a:cubicBezTo>
                    <a:pt x="0" y="41102"/>
                    <a:pt x="41102" y="0"/>
                    <a:pt x="918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32732" cy="10701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178147" y="6089539"/>
            <a:ext cx="3572602" cy="3867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28"/>
              </a:lnSpc>
            </a:pPr>
            <a:r>
              <a:rPr lang="en-US" b="true" sz="2856" spc="-137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Agent Type</a:t>
            </a:r>
          </a:p>
          <a:p>
            <a:pPr algn="l" marL="616792" indent="-308396" lvl="1">
              <a:lnSpc>
                <a:spcPts val="3428"/>
              </a:lnSpc>
              <a:buFont typeface="Arial"/>
              <a:buChar char="•"/>
            </a:pPr>
            <a:r>
              <a:rPr lang="en-US" sz="2856" spc="-13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Hybrid</a:t>
            </a:r>
            <a:r>
              <a:rPr lang="en-US" sz="2856" spc="-13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 sequential intelligent agent</a:t>
            </a:r>
          </a:p>
          <a:p>
            <a:pPr algn="l" marL="616792" indent="-308396" lvl="1">
              <a:lnSpc>
                <a:spcPts val="3428"/>
              </a:lnSpc>
              <a:buFont typeface="Arial"/>
              <a:buChar char="•"/>
            </a:pPr>
            <a:r>
              <a:rPr lang="en-US" sz="2856" spc="-13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r>
              <a:rPr lang="en-US" sz="2856" spc="-13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ombines symbolic reasoning and learning</a:t>
            </a:r>
          </a:p>
          <a:p>
            <a:pPr algn="l">
              <a:lnSpc>
                <a:spcPts val="3428"/>
              </a:lnSpc>
            </a:pPr>
          </a:p>
          <a:p>
            <a:pPr algn="l">
              <a:lnSpc>
                <a:spcPts val="3428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513057" y="4287727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b="true" sz="2500" spc="-120">
                <a:solidFill>
                  <a:srgbClr val="1642C8"/>
                </a:solidFill>
                <a:latin typeface="Inter Bold"/>
                <a:ea typeface="Inter Bold"/>
                <a:cs typeface="Inter Bold"/>
                <a:sym typeface="Inter Bold"/>
              </a:rPr>
              <a:t>PREDICTIVE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87052" y="4287727"/>
            <a:ext cx="252021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1642C8"/>
                </a:solidFill>
                <a:latin typeface="Inter Bold"/>
                <a:ea typeface="Inter Bold"/>
                <a:cs typeface="Inter Bold"/>
                <a:sym typeface="Inter Bold"/>
              </a:rPr>
              <a:t>MODELS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505208" y="4287727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b="true" sz="2500" spc="-120">
                <a:solidFill>
                  <a:srgbClr val="1642C8"/>
                </a:solidFill>
                <a:latin typeface="Inter Bold"/>
                <a:ea typeface="Inter Bold"/>
                <a:cs typeface="Inter Bold"/>
                <a:sym typeface="Inter Bold"/>
              </a:rPr>
              <a:t>BUILT</a:t>
            </a:r>
          </a:p>
        </p:txBody>
      </p:sp>
      <p:sp>
        <p:nvSpPr>
          <p:cNvPr name="Freeform 12" id="12"/>
          <p:cNvSpPr/>
          <p:nvPr/>
        </p:nvSpPr>
        <p:spPr>
          <a:xfrm flipH="true" flipV="true" rot="0">
            <a:off x="16103922" y="1028700"/>
            <a:ext cx="1171935" cy="1171935"/>
          </a:xfrm>
          <a:custGeom>
            <a:avLst/>
            <a:gdLst/>
            <a:ahLst/>
            <a:cxnLst/>
            <a:rect r="r" b="b" t="t" l="l"/>
            <a:pathLst>
              <a:path h="1171935" w="1171935">
                <a:moveTo>
                  <a:pt x="1171935" y="1171935"/>
                </a:moveTo>
                <a:lnTo>
                  <a:pt x="0" y="1171935"/>
                </a:lnTo>
                <a:lnTo>
                  <a:pt x="0" y="0"/>
                </a:lnTo>
                <a:lnTo>
                  <a:pt x="1171935" y="0"/>
                </a:lnTo>
                <a:lnTo>
                  <a:pt x="1171935" y="117193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995874" y="1424168"/>
            <a:ext cx="5692583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sz="2500" spc="-120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Intelligent Agent Design: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28700" y="5746639"/>
            <a:ext cx="2754582" cy="803520"/>
            <a:chOff x="0" y="0"/>
            <a:chExt cx="725487" cy="21162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25487" cy="211627"/>
            </a:xfrm>
            <a:custGeom>
              <a:avLst/>
              <a:gdLst/>
              <a:ahLst/>
              <a:cxnLst/>
              <a:rect r="r" b="b" t="t" l="l"/>
              <a:pathLst>
                <a:path h="211627" w="725487">
                  <a:moveTo>
                    <a:pt x="105813" y="0"/>
                  </a:moveTo>
                  <a:lnTo>
                    <a:pt x="619673" y="0"/>
                  </a:lnTo>
                  <a:cubicBezTo>
                    <a:pt x="678112" y="0"/>
                    <a:pt x="725487" y="47374"/>
                    <a:pt x="725487" y="105813"/>
                  </a:cubicBezTo>
                  <a:lnTo>
                    <a:pt x="725487" y="105813"/>
                  </a:lnTo>
                  <a:cubicBezTo>
                    <a:pt x="725487" y="133877"/>
                    <a:pt x="714339" y="160791"/>
                    <a:pt x="694495" y="180635"/>
                  </a:cubicBezTo>
                  <a:cubicBezTo>
                    <a:pt x="674651" y="200479"/>
                    <a:pt x="647737" y="211627"/>
                    <a:pt x="619673" y="211627"/>
                  </a:cubicBezTo>
                  <a:lnTo>
                    <a:pt x="105813" y="211627"/>
                  </a:lnTo>
                  <a:cubicBezTo>
                    <a:pt x="47374" y="211627"/>
                    <a:pt x="0" y="164252"/>
                    <a:pt x="0" y="105813"/>
                  </a:cubicBezTo>
                  <a:lnTo>
                    <a:pt x="0" y="105813"/>
                  </a:lnTo>
                  <a:cubicBezTo>
                    <a:pt x="0" y="47374"/>
                    <a:pt x="47374" y="0"/>
                    <a:pt x="105813" y="0"/>
                  </a:cubicBezTo>
                  <a:close/>
                </a:path>
              </a:pathLst>
            </a:custGeom>
            <a:solidFill>
              <a:srgbClr val="EF6309"/>
            </a:solidFill>
            <a:ln cap="rnd">
              <a:noFill/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725487" cy="259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2979762" y="5746639"/>
            <a:ext cx="803520" cy="80352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FA9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3127486" y="5890870"/>
            <a:ext cx="508074" cy="508074"/>
          </a:xfrm>
          <a:custGeom>
            <a:avLst/>
            <a:gdLst/>
            <a:ahLst/>
            <a:cxnLst/>
            <a:rect r="r" b="b" t="t" l="l"/>
            <a:pathLst>
              <a:path h="508074" w="508074">
                <a:moveTo>
                  <a:pt x="0" y="0"/>
                </a:moveTo>
                <a:lnTo>
                  <a:pt x="508073" y="0"/>
                </a:lnTo>
                <a:lnTo>
                  <a:pt x="508073" y="508073"/>
                </a:lnTo>
                <a:lnTo>
                  <a:pt x="0" y="5080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121178" y="5900432"/>
            <a:ext cx="185858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3146965" y="5746639"/>
            <a:ext cx="4300842" cy="3882234"/>
            <a:chOff x="0" y="0"/>
            <a:chExt cx="1132732" cy="102248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132732" cy="1022481"/>
            </a:xfrm>
            <a:custGeom>
              <a:avLst/>
              <a:gdLst/>
              <a:ahLst/>
              <a:cxnLst/>
              <a:rect r="r" b="b" t="t" l="l"/>
              <a:pathLst>
                <a:path h="1022481" w="1132732">
                  <a:moveTo>
                    <a:pt x="91805" y="0"/>
                  </a:moveTo>
                  <a:lnTo>
                    <a:pt x="1040927" y="0"/>
                  </a:lnTo>
                  <a:cubicBezTo>
                    <a:pt x="1091629" y="0"/>
                    <a:pt x="1132732" y="41102"/>
                    <a:pt x="1132732" y="91805"/>
                  </a:cubicBezTo>
                  <a:lnTo>
                    <a:pt x="1132732" y="930677"/>
                  </a:lnTo>
                  <a:cubicBezTo>
                    <a:pt x="1132732" y="955025"/>
                    <a:pt x="1123060" y="978376"/>
                    <a:pt x="1105843" y="995593"/>
                  </a:cubicBezTo>
                  <a:cubicBezTo>
                    <a:pt x="1088626" y="1012809"/>
                    <a:pt x="1065275" y="1022481"/>
                    <a:pt x="1040927" y="1022481"/>
                  </a:cubicBezTo>
                  <a:lnTo>
                    <a:pt x="91805" y="1022481"/>
                  </a:lnTo>
                  <a:cubicBezTo>
                    <a:pt x="41102" y="1022481"/>
                    <a:pt x="0" y="981379"/>
                    <a:pt x="0" y="930677"/>
                  </a:cubicBezTo>
                  <a:lnTo>
                    <a:pt x="0" y="91805"/>
                  </a:lnTo>
                  <a:cubicBezTo>
                    <a:pt x="0" y="41102"/>
                    <a:pt x="41102" y="0"/>
                    <a:pt x="918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1132732" cy="10701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8541324" y="5766008"/>
            <a:ext cx="4300842" cy="3882234"/>
            <a:chOff x="0" y="0"/>
            <a:chExt cx="1132732" cy="1022481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32732" cy="1022481"/>
            </a:xfrm>
            <a:custGeom>
              <a:avLst/>
              <a:gdLst/>
              <a:ahLst/>
              <a:cxnLst/>
              <a:rect r="r" b="b" t="t" l="l"/>
              <a:pathLst>
                <a:path h="1022481" w="1132732">
                  <a:moveTo>
                    <a:pt x="91805" y="0"/>
                  </a:moveTo>
                  <a:lnTo>
                    <a:pt x="1040927" y="0"/>
                  </a:lnTo>
                  <a:cubicBezTo>
                    <a:pt x="1091629" y="0"/>
                    <a:pt x="1132732" y="41102"/>
                    <a:pt x="1132732" y="91805"/>
                  </a:cubicBezTo>
                  <a:lnTo>
                    <a:pt x="1132732" y="930677"/>
                  </a:lnTo>
                  <a:cubicBezTo>
                    <a:pt x="1132732" y="955025"/>
                    <a:pt x="1123060" y="978376"/>
                    <a:pt x="1105843" y="995593"/>
                  </a:cubicBezTo>
                  <a:cubicBezTo>
                    <a:pt x="1088626" y="1012809"/>
                    <a:pt x="1065275" y="1022481"/>
                    <a:pt x="1040927" y="1022481"/>
                  </a:cubicBezTo>
                  <a:lnTo>
                    <a:pt x="91805" y="1022481"/>
                  </a:lnTo>
                  <a:cubicBezTo>
                    <a:pt x="41102" y="1022481"/>
                    <a:pt x="0" y="981379"/>
                    <a:pt x="0" y="930677"/>
                  </a:cubicBezTo>
                  <a:lnTo>
                    <a:pt x="0" y="91805"/>
                  </a:lnTo>
                  <a:cubicBezTo>
                    <a:pt x="0" y="41102"/>
                    <a:pt x="41102" y="0"/>
                    <a:pt x="918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1132732" cy="10701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8662755" y="5890870"/>
            <a:ext cx="4053479" cy="480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8"/>
              </a:lnSpc>
            </a:pPr>
            <a:r>
              <a:rPr lang="en-US" b="true" sz="2656" spc="-127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Decision Flow</a:t>
            </a:r>
          </a:p>
          <a:p>
            <a:pPr algn="l" marL="573613" indent="-286806" lvl="1">
              <a:lnSpc>
                <a:spcPts val="3188"/>
              </a:lnSpc>
              <a:buFont typeface="Arial"/>
              <a:buChar char="•"/>
            </a:pPr>
            <a:r>
              <a:rPr lang="en-US" sz="2656" spc="-12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656" spc="-12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ule-based agent evaluates employee</a:t>
            </a:r>
          </a:p>
          <a:p>
            <a:pPr algn="l" marL="573613" indent="-286806" lvl="1">
              <a:lnSpc>
                <a:spcPts val="3188"/>
              </a:lnSpc>
              <a:buFont typeface="Arial"/>
              <a:buChar char="•"/>
            </a:pPr>
            <a:r>
              <a:rPr lang="en-US" sz="2656" spc="-12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If </a:t>
            </a:r>
            <a:r>
              <a:rPr lang="en-US" sz="2656" spc="-12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a rule fires → decision is produced</a:t>
            </a:r>
          </a:p>
          <a:p>
            <a:pPr algn="l" marL="573613" indent="-286806" lvl="1">
              <a:lnSpc>
                <a:spcPts val="3188"/>
              </a:lnSpc>
              <a:buFont typeface="Arial"/>
              <a:buChar char="•"/>
            </a:pPr>
            <a:r>
              <a:rPr lang="en-US" sz="2656" spc="-12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If rules </a:t>
            </a:r>
            <a:r>
              <a:rPr lang="en-US" sz="2656" spc="-12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abstain → Random Forest predicts</a:t>
            </a:r>
          </a:p>
          <a:p>
            <a:pPr algn="l" marL="573613" indent="-286806" lvl="1">
              <a:lnSpc>
                <a:spcPts val="3188"/>
              </a:lnSpc>
              <a:buFont typeface="Arial"/>
              <a:buChar char="•"/>
            </a:pPr>
            <a:r>
              <a:rPr lang="en-US" sz="2656" spc="-12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Final decision returned to user</a:t>
            </a:r>
          </a:p>
          <a:p>
            <a:pPr algn="l">
              <a:lnSpc>
                <a:spcPts val="3188"/>
              </a:lnSpc>
            </a:pPr>
          </a:p>
          <a:p>
            <a:pPr algn="l">
              <a:lnSpc>
                <a:spcPts val="3188"/>
              </a:lnSpc>
            </a:pPr>
          </a:p>
          <a:p>
            <a:pPr algn="l">
              <a:lnSpc>
                <a:spcPts val="3188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13511085" y="6138874"/>
            <a:ext cx="3572602" cy="429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28"/>
              </a:lnSpc>
            </a:pPr>
            <a:r>
              <a:rPr lang="en-US" b="true" sz="2856" spc="-137">
                <a:solidFill>
                  <a:srgbClr val="EF6309"/>
                </a:solidFill>
                <a:latin typeface="Inter Bold"/>
                <a:ea typeface="Inter Bold"/>
                <a:cs typeface="Inter Bold"/>
                <a:sym typeface="Inter Bold"/>
              </a:rPr>
              <a:t>Key Design Choice</a:t>
            </a:r>
          </a:p>
          <a:p>
            <a:pPr algn="l" marL="616792" indent="-308396" lvl="1">
              <a:lnSpc>
                <a:spcPts val="3428"/>
              </a:lnSpc>
              <a:buFont typeface="Arial"/>
              <a:buChar char="•"/>
            </a:pPr>
            <a:r>
              <a:rPr lang="en-US" sz="2856" spc="-13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R</a:t>
            </a:r>
            <a:r>
              <a:rPr lang="en-US" sz="2856" spc="-13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ule-based decisions are pr</a:t>
            </a:r>
            <a:r>
              <a:rPr lang="en-US" sz="2856" spc="-13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ese</a:t>
            </a:r>
            <a:r>
              <a:rPr lang="en-US" sz="2856" spc="-13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rved</a:t>
            </a:r>
          </a:p>
          <a:p>
            <a:pPr algn="l" marL="616792" indent="-308396" lvl="1">
              <a:lnSpc>
                <a:spcPts val="3428"/>
              </a:lnSpc>
              <a:buFont typeface="Arial"/>
              <a:buChar char="•"/>
            </a:pPr>
            <a:r>
              <a:rPr lang="en-US" sz="2856" spc="-137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Random Forest ensures full coverage</a:t>
            </a:r>
          </a:p>
          <a:p>
            <a:pPr algn="l">
              <a:lnSpc>
                <a:spcPts val="3428"/>
              </a:lnSpc>
            </a:pPr>
          </a:p>
          <a:p>
            <a:pPr algn="l">
              <a:lnSpc>
                <a:spcPts val="3428"/>
              </a:lnSpc>
            </a:pPr>
          </a:p>
          <a:p>
            <a:pPr algn="l">
              <a:lnSpc>
                <a:spcPts val="3428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63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63050" y="1028700"/>
            <a:ext cx="9619935" cy="2917129"/>
            <a:chOff x="0" y="0"/>
            <a:chExt cx="2533645" cy="7682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33646" cy="768297"/>
            </a:xfrm>
            <a:custGeom>
              <a:avLst/>
              <a:gdLst/>
              <a:ahLst/>
              <a:cxnLst/>
              <a:rect r="r" b="b" t="t" l="l"/>
              <a:pathLst>
                <a:path h="768297" w="2533646">
                  <a:moveTo>
                    <a:pt x="41044" y="0"/>
                  </a:moveTo>
                  <a:lnTo>
                    <a:pt x="2492602" y="0"/>
                  </a:lnTo>
                  <a:cubicBezTo>
                    <a:pt x="2515270" y="0"/>
                    <a:pt x="2533646" y="18376"/>
                    <a:pt x="2533646" y="41044"/>
                  </a:cubicBezTo>
                  <a:lnTo>
                    <a:pt x="2533646" y="727254"/>
                  </a:lnTo>
                  <a:cubicBezTo>
                    <a:pt x="2533646" y="749921"/>
                    <a:pt x="2515270" y="768297"/>
                    <a:pt x="2492602" y="768297"/>
                  </a:cubicBezTo>
                  <a:lnTo>
                    <a:pt x="41044" y="768297"/>
                  </a:lnTo>
                  <a:cubicBezTo>
                    <a:pt x="18376" y="768297"/>
                    <a:pt x="0" y="749921"/>
                    <a:pt x="0" y="727254"/>
                  </a:cubicBezTo>
                  <a:lnTo>
                    <a:pt x="0" y="41044"/>
                  </a:lnTo>
                  <a:cubicBezTo>
                    <a:pt x="0" y="18376"/>
                    <a:pt x="18376" y="0"/>
                    <a:pt x="41044" y="0"/>
                  </a:cubicBezTo>
                  <a:close/>
                </a:path>
              </a:pathLst>
            </a:custGeom>
            <a:solidFill>
              <a:srgbClr val="1642C8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533645" cy="8159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0">
            <a:off x="15743869" y="2487265"/>
            <a:ext cx="1183759" cy="1183759"/>
          </a:xfrm>
          <a:custGeom>
            <a:avLst/>
            <a:gdLst/>
            <a:ahLst/>
            <a:cxnLst/>
            <a:rect r="r" b="b" t="t" l="l"/>
            <a:pathLst>
              <a:path h="1183759" w="1183759">
                <a:moveTo>
                  <a:pt x="1183759" y="1183758"/>
                </a:moveTo>
                <a:lnTo>
                  <a:pt x="0" y="1183758"/>
                </a:lnTo>
                <a:lnTo>
                  <a:pt x="0" y="0"/>
                </a:lnTo>
                <a:lnTo>
                  <a:pt x="1183759" y="0"/>
                </a:lnTo>
                <a:lnTo>
                  <a:pt x="1183759" y="118375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-603404" y="9234488"/>
            <a:ext cx="19494818" cy="19050"/>
          </a:xfrm>
          <a:prstGeom prst="line">
            <a:avLst/>
          </a:prstGeom>
          <a:ln cap="flat" w="9525">
            <a:solidFill>
              <a:srgbClr val="FAF8F2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Object 7" id="7"/>
          <p:cNvGraphicFramePr/>
          <p:nvPr/>
        </p:nvGraphicFramePr>
        <p:xfrm>
          <a:off x="7630313" y="4284408"/>
          <a:ext cx="11315700" cy="2514600"/>
        </p:xfrm>
        <a:graphic>
          <a:graphicData uri="http://schemas.openxmlformats.org/presentationml/2006/ole">
            <p:oleObj imgW="13576300" imgH="47752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8" id="8"/>
          <p:cNvSpPr txBox="true"/>
          <p:nvPr/>
        </p:nvSpPr>
        <p:spPr>
          <a:xfrm rot="0">
            <a:off x="8066883" y="1307983"/>
            <a:ext cx="5144586" cy="213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440"/>
              </a:lnSpc>
            </a:pPr>
            <a:r>
              <a:rPr lang="en-US" sz="7033">
                <a:solidFill>
                  <a:srgbClr val="FAF8F2"/>
                </a:solidFill>
                <a:latin typeface="Touvlo"/>
                <a:ea typeface="Touvlo"/>
                <a:cs typeface="Touvlo"/>
                <a:sym typeface="Touvlo"/>
              </a:rPr>
              <a:t>RESULTS &amp;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16851" y="9515219"/>
            <a:ext cx="4591301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METRICS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90846" y="9515219"/>
            <a:ext cx="252021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PERFORMANCE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09002" y="9515219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RESULTS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-436093" y="80204"/>
            <a:ext cx="8664782" cy="96383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8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>
            <a:off x="10383342" y="1028700"/>
            <a:ext cx="0" cy="8229600"/>
          </a:xfrm>
          <a:prstGeom prst="line">
            <a:avLst/>
          </a:prstGeom>
          <a:ln cap="flat" w="9525">
            <a:solidFill>
              <a:srgbClr val="1642C8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1159499" y="1678110"/>
            <a:ext cx="6327094" cy="3465390"/>
            <a:chOff x="0" y="0"/>
            <a:chExt cx="980233" cy="5368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80233" cy="536880"/>
            </a:xfrm>
            <a:custGeom>
              <a:avLst/>
              <a:gdLst/>
              <a:ahLst/>
              <a:cxnLst/>
              <a:rect r="r" b="b" t="t" l="l"/>
              <a:pathLst>
                <a:path h="536880" w="980233">
                  <a:moveTo>
                    <a:pt x="53839" y="0"/>
                  </a:moveTo>
                  <a:lnTo>
                    <a:pt x="926394" y="0"/>
                  </a:lnTo>
                  <a:cubicBezTo>
                    <a:pt x="956128" y="0"/>
                    <a:pt x="980233" y="24105"/>
                    <a:pt x="980233" y="53839"/>
                  </a:cubicBezTo>
                  <a:lnTo>
                    <a:pt x="980233" y="483041"/>
                  </a:lnTo>
                  <a:cubicBezTo>
                    <a:pt x="980233" y="497320"/>
                    <a:pt x="974560" y="511014"/>
                    <a:pt x="964463" y="521110"/>
                  </a:cubicBezTo>
                  <a:cubicBezTo>
                    <a:pt x="954367" y="531207"/>
                    <a:pt x="940673" y="536880"/>
                    <a:pt x="926394" y="536880"/>
                  </a:cubicBezTo>
                  <a:lnTo>
                    <a:pt x="53839" y="536880"/>
                  </a:lnTo>
                  <a:cubicBezTo>
                    <a:pt x="39560" y="536880"/>
                    <a:pt x="25866" y="531207"/>
                    <a:pt x="15769" y="521110"/>
                  </a:cubicBezTo>
                  <a:cubicBezTo>
                    <a:pt x="5672" y="511014"/>
                    <a:pt x="0" y="497320"/>
                    <a:pt x="0" y="483041"/>
                  </a:cubicBezTo>
                  <a:lnTo>
                    <a:pt x="0" y="53839"/>
                  </a:lnTo>
                  <a:cubicBezTo>
                    <a:pt x="0" y="39560"/>
                    <a:pt x="5672" y="25866"/>
                    <a:pt x="15769" y="15769"/>
                  </a:cubicBezTo>
                  <a:cubicBezTo>
                    <a:pt x="25866" y="5672"/>
                    <a:pt x="39560" y="0"/>
                    <a:pt x="53839" y="0"/>
                  </a:cubicBezTo>
                  <a:close/>
                </a:path>
              </a:pathLst>
            </a:custGeom>
            <a:blipFill>
              <a:blip r:embed="rId2"/>
              <a:stretch>
                <a:fillRect l="-248" t="0" r="-248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true" flipV="true" rot="0">
            <a:off x="9144000" y="1678110"/>
            <a:ext cx="891524" cy="891524"/>
          </a:xfrm>
          <a:custGeom>
            <a:avLst/>
            <a:gdLst/>
            <a:ahLst/>
            <a:cxnLst/>
            <a:rect r="r" b="b" t="t" l="l"/>
            <a:pathLst>
              <a:path h="891524" w="891524">
                <a:moveTo>
                  <a:pt x="891524" y="891524"/>
                </a:moveTo>
                <a:lnTo>
                  <a:pt x="0" y="891524"/>
                </a:lnTo>
                <a:lnTo>
                  <a:pt x="0" y="0"/>
                </a:lnTo>
                <a:lnTo>
                  <a:pt x="891524" y="0"/>
                </a:lnTo>
                <a:lnTo>
                  <a:pt x="891524" y="89152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85307" y="4339980"/>
            <a:ext cx="2754582" cy="803520"/>
            <a:chOff x="0" y="0"/>
            <a:chExt cx="725487" cy="2116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25487" cy="211627"/>
            </a:xfrm>
            <a:custGeom>
              <a:avLst/>
              <a:gdLst/>
              <a:ahLst/>
              <a:cxnLst/>
              <a:rect r="r" b="b" t="t" l="l"/>
              <a:pathLst>
                <a:path h="211627" w="725487">
                  <a:moveTo>
                    <a:pt x="105813" y="0"/>
                  </a:moveTo>
                  <a:lnTo>
                    <a:pt x="619673" y="0"/>
                  </a:lnTo>
                  <a:cubicBezTo>
                    <a:pt x="678112" y="0"/>
                    <a:pt x="725487" y="47374"/>
                    <a:pt x="725487" y="105813"/>
                  </a:cubicBezTo>
                  <a:lnTo>
                    <a:pt x="725487" y="105813"/>
                  </a:lnTo>
                  <a:cubicBezTo>
                    <a:pt x="725487" y="133877"/>
                    <a:pt x="714339" y="160791"/>
                    <a:pt x="694495" y="180635"/>
                  </a:cubicBezTo>
                  <a:cubicBezTo>
                    <a:pt x="674651" y="200479"/>
                    <a:pt x="647737" y="211627"/>
                    <a:pt x="619673" y="211627"/>
                  </a:cubicBezTo>
                  <a:lnTo>
                    <a:pt x="105813" y="211627"/>
                  </a:lnTo>
                  <a:cubicBezTo>
                    <a:pt x="47374" y="211627"/>
                    <a:pt x="0" y="164252"/>
                    <a:pt x="0" y="105813"/>
                  </a:cubicBezTo>
                  <a:lnTo>
                    <a:pt x="0" y="105813"/>
                  </a:lnTo>
                  <a:cubicBezTo>
                    <a:pt x="0" y="47374"/>
                    <a:pt x="47374" y="0"/>
                    <a:pt x="105813" y="0"/>
                  </a:cubicBezTo>
                  <a:close/>
                </a:path>
              </a:pathLst>
            </a:custGeom>
            <a:solidFill>
              <a:srgbClr val="EF6309"/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725487" cy="259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836369" y="4339980"/>
            <a:ext cx="803520" cy="80352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FA9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2984092" y="4484211"/>
            <a:ext cx="508074" cy="508074"/>
          </a:xfrm>
          <a:custGeom>
            <a:avLst/>
            <a:gdLst/>
            <a:ahLst/>
            <a:cxnLst/>
            <a:rect r="r" b="b" t="t" l="l"/>
            <a:pathLst>
              <a:path h="508074" w="508074">
                <a:moveTo>
                  <a:pt x="0" y="0"/>
                </a:moveTo>
                <a:lnTo>
                  <a:pt x="508074" y="0"/>
                </a:lnTo>
                <a:lnTo>
                  <a:pt x="508074" y="508073"/>
                </a:lnTo>
                <a:lnTo>
                  <a:pt x="0" y="5080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>
            <a:off x="-603404" y="9234488"/>
            <a:ext cx="19494818" cy="19050"/>
          </a:xfrm>
          <a:prstGeom prst="line">
            <a:avLst/>
          </a:prstGeom>
          <a:ln cap="flat" w="9525">
            <a:solidFill>
              <a:srgbClr val="1642C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5" y="1004888"/>
            <a:ext cx="19494818" cy="19050"/>
          </a:xfrm>
          <a:prstGeom prst="line">
            <a:avLst/>
          </a:prstGeom>
          <a:ln cap="flat" w="9525">
            <a:solidFill>
              <a:srgbClr val="1642C8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11159499" y="5453918"/>
            <a:ext cx="6327094" cy="3465390"/>
            <a:chOff x="0" y="0"/>
            <a:chExt cx="980233" cy="53688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80233" cy="536880"/>
            </a:xfrm>
            <a:custGeom>
              <a:avLst/>
              <a:gdLst/>
              <a:ahLst/>
              <a:cxnLst/>
              <a:rect r="r" b="b" t="t" l="l"/>
              <a:pathLst>
                <a:path h="536880" w="980233">
                  <a:moveTo>
                    <a:pt x="53839" y="0"/>
                  </a:moveTo>
                  <a:lnTo>
                    <a:pt x="926394" y="0"/>
                  </a:lnTo>
                  <a:cubicBezTo>
                    <a:pt x="956128" y="0"/>
                    <a:pt x="980233" y="24105"/>
                    <a:pt x="980233" y="53839"/>
                  </a:cubicBezTo>
                  <a:lnTo>
                    <a:pt x="980233" y="483041"/>
                  </a:lnTo>
                  <a:cubicBezTo>
                    <a:pt x="980233" y="497320"/>
                    <a:pt x="974560" y="511014"/>
                    <a:pt x="964463" y="521110"/>
                  </a:cubicBezTo>
                  <a:cubicBezTo>
                    <a:pt x="954367" y="531207"/>
                    <a:pt x="940673" y="536880"/>
                    <a:pt x="926394" y="536880"/>
                  </a:cubicBezTo>
                  <a:lnTo>
                    <a:pt x="53839" y="536880"/>
                  </a:lnTo>
                  <a:cubicBezTo>
                    <a:pt x="39560" y="536880"/>
                    <a:pt x="25866" y="531207"/>
                    <a:pt x="15769" y="521110"/>
                  </a:cubicBezTo>
                  <a:cubicBezTo>
                    <a:pt x="5672" y="511014"/>
                    <a:pt x="0" y="497320"/>
                    <a:pt x="0" y="483041"/>
                  </a:cubicBezTo>
                  <a:lnTo>
                    <a:pt x="0" y="53839"/>
                  </a:lnTo>
                  <a:cubicBezTo>
                    <a:pt x="0" y="39560"/>
                    <a:pt x="5672" y="25866"/>
                    <a:pt x="15769" y="15769"/>
                  </a:cubicBezTo>
                  <a:cubicBezTo>
                    <a:pt x="25866" y="5672"/>
                    <a:pt x="39560" y="0"/>
                    <a:pt x="53839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10859" r="0" b="-10859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439545" y="1541340"/>
            <a:ext cx="8502648" cy="2286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055"/>
              </a:lnSpc>
            </a:pPr>
            <a:r>
              <a:rPr lang="en-US" b="true" sz="7546">
                <a:solidFill>
                  <a:srgbClr val="1642C8"/>
                </a:solidFill>
                <a:latin typeface="Touvlo Bold"/>
                <a:ea typeface="Touvlo Bold"/>
                <a:cs typeface="Touvlo Bold"/>
                <a:sym typeface="Touvlo Bold"/>
              </a:rPr>
              <a:t>FUTURE WORK &amp; IMPROVEMENTS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3057" y="9544050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b="true" sz="2500" spc="-120">
                <a:solidFill>
                  <a:srgbClr val="1642C8"/>
                </a:solidFill>
                <a:latin typeface="Inter Bold"/>
                <a:ea typeface="Inter Bold"/>
                <a:cs typeface="Inter Bold"/>
                <a:sym typeface="Inter Bold"/>
              </a:rPr>
              <a:t>FUTURE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87052" y="9544050"/>
            <a:ext cx="252021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1642C8"/>
                </a:solidFill>
                <a:latin typeface="Inter Bold"/>
                <a:ea typeface="Inter Bold"/>
                <a:cs typeface="Inter Bold"/>
                <a:sym typeface="Inter Bold"/>
              </a:rPr>
              <a:t>WORK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505208" y="9544050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b="true" sz="2500" spc="-120">
                <a:solidFill>
                  <a:srgbClr val="1642C8"/>
                </a:solidFill>
                <a:latin typeface="Inter Bold"/>
                <a:ea typeface="Inter Bold"/>
                <a:cs typeface="Inter Bold"/>
                <a:sym typeface="Inter Bold"/>
              </a:rPr>
              <a:t>IMPROVEMENTS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30489" y="5562600"/>
            <a:ext cx="8630943" cy="3695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3" indent="-291467" lvl="1">
              <a:lnSpc>
                <a:spcPts val="3240"/>
              </a:lnSpc>
              <a:buFont typeface="Arial"/>
              <a:buChar char="•"/>
            </a:pPr>
            <a:r>
              <a:rPr lang="en-US" sz="2700" spc="-129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Incorporate temporal data (employee history over time)</a:t>
            </a:r>
          </a:p>
          <a:p>
            <a:pPr algn="just" marL="582933" indent="-291467" lvl="1">
              <a:lnSpc>
                <a:spcPts val="3240"/>
              </a:lnSpc>
              <a:buFont typeface="Arial"/>
              <a:buChar char="•"/>
            </a:pPr>
            <a:r>
              <a:rPr lang="en-US" sz="2700" spc="-129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Test additional models (XGBoost, Logistic Regression)</a:t>
            </a:r>
          </a:p>
          <a:p>
            <a:pPr algn="just" marL="582933" indent="-291467" lvl="1">
              <a:lnSpc>
                <a:spcPts val="3240"/>
              </a:lnSpc>
              <a:buFont typeface="Arial"/>
              <a:buChar char="•"/>
            </a:pPr>
            <a:r>
              <a:rPr lang="en-US" sz="2700" spc="-129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Improve rule learning using data-driven rule extraction</a:t>
            </a:r>
          </a:p>
          <a:p>
            <a:pPr algn="just" marL="582933" indent="-291467" lvl="1">
              <a:lnSpc>
                <a:spcPts val="3240"/>
              </a:lnSpc>
              <a:buFont typeface="Arial"/>
              <a:buChar char="•"/>
            </a:pPr>
            <a:r>
              <a:rPr lang="en-US" sz="2700" spc="-129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Introduce fairness analysis and bias mitigation by analyzing whether the system produces biased predictions for specific employee groups.</a:t>
            </a:r>
          </a:p>
          <a:p>
            <a:pPr algn="just" marL="582933" indent="-291467" lvl="1">
              <a:lnSpc>
                <a:spcPts val="3240"/>
              </a:lnSpc>
              <a:buFont typeface="Arial"/>
              <a:buChar char="•"/>
            </a:pPr>
            <a:r>
              <a:rPr lang="en-US" sz="2700" spc="-129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Deploy system as a real HR decision-support tool</a:t>
            </a:r>
          </a:p>
          <a:p>
            <a:pPr algn="just">
              <a:lnSpc>
                <a:spcPts val="3240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977785" y="4493773"/>
            <a:ext cx="185858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Next Slide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27332" y="312545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b="true" sz="2500" spc="-120">
                <a:solidFill>
                  <a:srgbClr val="1642C8"/>
                </a:solidFill>
                <a:latin typeface="Inter Bold"/>
                <a:ea typeface="Inter Bold"/>
                <a:cs typeface="Inter Bold"/>
                <a:sym typeface="Inter Bold"/>
              </a:rPr>
              <a:t>FUTURE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901327" y="312545"/>
            <a:ext cx="252021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1642C8"/>
                </a:solidFill>
                <a:latin typeface="Inter Bold"/>
                <a:ea typeface="Inter Bold"/>
                <a:cs typeface="Inter Bold"/>
                <a:sym typeface="Inter Bold"/>
              </a:rPr>
              <a:t>WORK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519482" y="312545"/>
            <a:ext cx="4269735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b="true" sz="2500" spc="-120">
                <a:solidFill>
                  <a:srgbClr val="1642C8"/>
                </a:solidFill>
                <a:latin typeface="Inter Bold"/>
                <a:ea typeface="Inter Bold"/>
                <a:cs typeface="Inter Bold"/>
                <a:sym typeface="Inter Bold"/>
              </a:rPr>
              <a:t>IMPROVEMENTS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8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8427" y="738536"/>
            <a:ext cx="592171" cy="580327"/>
            <a:chOff x="0" y="0"/>
            <a:chExt cx="635000" cy="6223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" cy="622300"/>
            </a:xfrm>
            <a:custGeom>
              <a:avLst/>
              <a:gdLst/>
              <a:ahLst/>
              <a:cxnLst/>
              <a:rect r="r" b="b" t="t" l="l"/>
              <a:pathLst>
                <a:path h="622300" w="635000">
                  <a:moveTo>
                    <a:pt x="547370" y="62230"/>
                  </a:moveTo>
                  <a:lnTo>
                    <a:pt x="401320" y="267970"/>
                  </a:lnTo>
                  <a:lnTo>
                    <a:pt x="635000" y="346710"/>
                  </a:lnTo>
                  <a:lnTo>
                    <a:pt x="605790" y="445770"/>
                  </a:lnTo>
                  <a:lnTo>
                    <a:pt x="369570" y="367030"/>
                  </a:lnTo>
                  <a:lnTo>
                    <a:pt x="369570" y="622300"/>
                  </a:lnTo>
                  <a:lnTo>
                    <a:pt x="267970" y="622300"/>
                  </a:lnTo>
                  <a:lnTo>
                    <a:pt x="267970" y="367030"/>
                  </a:lnTo>
                  <a:lnTo>
                    <a:pt x="31750" y="445770"/>
                  </a:lnTo>
                  <a:lnTo>
                    <a:pt x="0" y="346710"/>
                  </a:lnTo>
                  <a:lnTo>
                    <a:pt x="236220" y="267970"/>
                  </a:lnTo>
                  <a:lnTo>
                    <a:pt x="90170" y="62230"/>
                  </a:lnTo>
                  <a:lnTo>
                    <a:pt x="172720" y="0"/>
                  </a:lnTo>
                  <a:lnTo>
                    <a:pt x="318770" y="205740"/>
                  </a:lnTo>
                  <a:lnTo>
                    <a:pt x="464820" y="0"/>
                  </a:lnTo>
                  <a:lnTo>
                    <a:pt x="547370" y="62230"/>
                  </a:lnTo>
                  <a:close/>
                </a:path>
              </a:pathLst>
            </a:custGeom>
            <a:solidFill>
              <a:srgbClr val="EF630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46050" y="101600"/>
              <a:ext cx="342900" cy="381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14513" y="6230747"/>
            <a:ext cx="14861359" cy="2623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784"/>
              </a:lnSpc>
            </a:pPr>
            <a:r>
              <a:rPr lang="en-US" b="true" sz="17320">
                <a:solidFill>
                  <a:srgbClr val="1642C8"/>
                </a:solidFill>
                <a:latin typeface="Touvlo Bold"/>
                <a:ea typeface="Touvlo Bold"/>
                <a:cs typeface="Touvlo Bold"/>
                <a:sym typeface="Touvlo Bold"/>
              </a:rPr>
              <a:t>THANK YOU!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59366" y="3872465"/>
            <a:ext cx="5399948" cy="803520"/>
            <a:chOff x="0" y="0"/>
            <a:chExt cx="1422209" cy="2116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22209" cy="211627"/>
            </a:xfrm>
            <a:custGeom>
              <a:avLst/>
              <a:gdLst/>
              <a:ahLst/>
              <a:cxnLst/>
              <a:rect r="r" b="b" t="t" l="l"/>
              <a:pathLst>
                <a:path h="211627" w="1422209">
                  <a:moveTo>
                    <a:pt x="73119" y="0"/>
                  </a:moveTo>
                  <a:lnTo>
                    <a:pt x="1349090" y="0"/>
                  </a:lnTo>
                  <a:cubicBezTo>
                    <a:pt x="1368482" y="0"/>
                    <a:pt x="1387080" y="7704"/>
                    <a:pt x="1400793" y="21416"/>
                  </a:cubicBezTo>
                  <a:cubicBezTo>
                    <a:pt x="1414505" y="35128"/>
                    <a:pt x="1422209" y="53727"/>
                    <a:pt x="1422209" y="73119"/>
                  </a:cubicBezTo>
                  <a:lnTo>
                    <a:pt x="1422209" y="138508"/>
                  </a:lnTo>
                  <a:cubicBezTo>
                    <a:pt x="1422209" y="178890"/>
                    <a:pt x="1389472" y="211627"/>
                    <a:pt x="1349090" y="211627"/>
                  </a:cubicBezTo>
                  <a:lnTo>
                    <a:pt x="73119" y="211627"/>
                  </a:lnTo>
                  <a:cubicBezTo>
                    <a:pt x="32736" y="211627"/>
                    <a:pt x="0" y="178890"/>
                    <a:pt x="0" y="138508"/>
                  </a:cubicBezTo>
                  <a:lnTo>
                    <a:pt x="0" y="73119"/>
                  </a:lnTo>
                  <a:cubicBezTo>
                    <a:pt x="0" y="32736"/>
                    <a:pt x="32736" y="0"/>
                    <a:pt x="7311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422209" cy="259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042963" y="5267325"/>
            <a:ext cx="2754582" cy="803520"/>
            <a:chOff x="0" y="0"/>
            <a:chExt cx="725487" cy="21162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25487" cy="211627"/>
            </a:xfrm>
            <a:custGeom>
              <a:avLst/>
              <a:gdLst/>
              <a:ahLst/>
              <a:cxnLst/>
              <a:rect r="r" b="b" t="t" l="l"/>
              <a:pathLst>
                <a:path h="211627" w="725487">
                  <a:moveTo>
                    <a:pt x="105813" y="0"/>
                  </a:moveTo>
                  <a:lnTo>
                    <a:pt x="619673" y="0"/>
                  </a:lnTo>
                  <a:cubicBezTo>
                    <a:pt x="678112" y="0"/>
                    <a:pt x="725487" y="47374"/>
                    <a:pt x="725487" y="105813"/>
                  </a:cubicBezTo>
                  <a:lnTo>
                    <a:pt x="725487" y="105813"/>
                  </a:lnTo>
                  <a:cubicBezTo>
                    <a:pt x="725487" y="133877"/>
                    <a:pt x="714339" y="160791"/>
                    <a:pt x="694495" y="180635"/>
                  </a:cubicBezTo>
                  <a:cubicBezTo>
                    <a:pt x="674651" y="200479"/>
                    <a:pt x="647737" y="211627"/>
                    <a:pt x="619673" y="211627"/>
                  </a:cubicBezTo>
                  <a:lnTo>
                    <a:pt x="105813" y="211627"/>
                  </a:lnTo>
                  <a:cubicBezTo>
                    <a:pt x="47374" y="211627"/>
                    <a:pt x="0" y="164252"/>
                    <a:pt x="0" y="105813"/>
                  </a:cubicBezTo>
                  <a:lnTo>
                    <a:pt x="0" y="105813"/>
                  </a:lnTo>
                  <a:cubicBezTo>
                    <a:pt x="0" y="47374"/>
                    <a:pt x="47374" y="0"/>
                    <a:pt x="105813" y="0"/>
                  </a:cubicBezTo>
                  <a:close/>
                </a:path>
              </a:pathLst>
            </a:custGeom>
            <a:solidFill>
              <a:srgbClr val="EF6309"/>
            </a:solidFill>
            <a:ln cap="rnd">
              <a:noFill/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725487" cy="259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180145" y="5267325"/>
            <a:ext cx="5387567" cy="803520"/>
            <a:chOff x="0" y="0"/>
            <a:chExt cx="1418948" cy="2116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18948" cy="211627"/>
            </a:xfrm>
            <a:custGeom>
              <a:avLst/>
              <a:gdLst/>
              <a:ahLst/>
              <a:cxnLst/>
              <a:rect r="r" b="b" t="t" l="l"/>
              <a:pathLst>
                <a:path h="211627" w="1418948">
                  <a:moveTo>
                    <a:pt x="73287" y="0"/>
                  </a:moveTo>
                  <a:lnTo>
                    <a:pt x="1345661" y="0"/>
                  </a:lnTo>
                  <a:cubicBezTo>
                    <a:pt x="1386136" y="0"/>
                    <a:pt x="1418948" y="32812"/>
                    <a:pt x="1418948" y="73287"/>
                  </a:cubicBezTo>
                  <a:lnTo>
                    <a:pt x="1418948" y="138340"/>
                  </a:lnTo>
                  <a:cubicBezTo>
                    <a:pt x="1418948" y="178815"/>
                    <a:pt x="1386136" y="211627"/>
                    <a:pt x="1345661" y="211627"/>
                  </a:cubicBezTo>
                  <a:lnTo>
                    <a:pt x="73287" y="211627"/>
                  </a:lnTo>
                  <a:cubicBezTo>
                    <a:pt x="32812" y="211627"/>
                    <a:pt x="0" y="178815"/>
                    <a:pt x="0" y="138340"/>
                  </a:cubicBezTo>
                  <a:lnTo>
                    <a:pt x="0" y="73287"/>
                  </a:lnTo>
                  <a:cubicBezTo>
                    <a:pt x="0" y="32812"/>
                    <a:pt x="32812" y="0"/>
                    <a:pt x="732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F6309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418948" cy="259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994025" y="5267325"/>
            <a:ext cx="803520" cy="80352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FA9C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9141749" y="5411556"/>
            <a:ext cx="508074" cy="508074"/>
          </a:xfrm>
          <a:custGeom>
            <a:avLst/>
            <a:gdLst/>
            <a:ahLst/>
            <a:cxnLst/>
            <a:rect r="r" b="b" t="t" l="l"/>
            <a:pathLst>
              <a:path h="508074" w="508074">
                <a:moveTo>
                  <a:pt x="0" y="0"/>
                </a:moveTo>
                <a:lnTo>
                  <a:pt x="508073" y="0"/>
                </a:lnTo>
                <a:lnTo>
                  <a:pt x="508073" y="508073"/>
                </a:lnTo>
                <a:lnTo>
                  <a:pt x="0" y="508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669359" y="793750"/>
            <a:ext cx="341130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642C8"/>
                </a:solidFill>
                <a:latin typeface="Touvlo Bold"/>
                <a:ea typeface="Touvlo Bold"/>
                <a:cs typeface="Touvlo Bold"/>
                <a:sym typeface="Touvlo Bold"/>
              </a:rPr>
              <a:t>Epoka University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18427" y="3975457"/>
            <a:ext cx="588182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-144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AI improves attrition prediction.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933472" y="5370318"/>
            <a:ext cx="588182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-144">
                <a:solidFill>
                  <a:srgbClr val="EF6309"/>
                </a:solidFill>
                <a:latin typeface="Inter"/>
                <a:ea typeface="Inter"/>
                <a:cs typeface="Inter"/>
                <a:sym typeface="Inter"/>
              </a:rPr>
              <a:t>Now let’s see the Demo!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135441" y="5421118"/>
            <a:ext cx="185858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 spc="-120">
                <a:solidFill>
                  <a:srgbClr val="FAF8F2"/>
                </a:solidFill>
                <a:latin typeface="Inter Bold"/>
                <a:ea typeface="Inter Bold"/>
                <a:cs typeface="Inter Bold"/>
                <a:sym typeface="Inter Bold"/>
              </a:rPr>
              <a:t>AI-DEMO</a:t>
            </a:r>
          </a:p>
        </p:txBody>
      </p:sp>
      <p:sp>
        <p:nvSpPr>
          <p:cNvPr name="AutoShape 23" id="23"/>
          <p:cNvSpPr/>
          <p:nvPr/>
        </p:nvSpPr>
        <p:spPr>
          <a:xfrm>
            <a:off x="-603404" y="9234488"/>
            <a:ext cx="19494818" cy="19050"/>
          </a:xfrm>
          <a:prstGeom prst="line">
            <a:avLst/>
          </a:prstGeom>
          <a:ln cap="flat" w="9525">
            <a:solidFill>
              <a:srgbClr val="1642C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4" id="24"/>
          <p:cNvSpPr txBox="true"/>
          <p:nvPr/>
        </p:nvSpPr>
        <p:spPr>
          <a:xfrm rot="0">
            <a:off x="513057" y="9505950"/>
            <a:ext cx="614324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 spc="-120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ARTIFICIAL INTELLIGENCE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887052" y="9505950"/>
            <a:ext cx="252021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-120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-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084964" y="9505950"/>
            <a:ext cx="568997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 spc="-120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SWE 3C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5511603" y="6761533"/>
            <a:ext cx="1747697" cy="1712743"/>
            <a:chOff x="0" y="0"/>
            <a:chExt cx="635000" cy="6223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35000" cy="622300"/>
            </a:xfrm>
            <a:custGeom>
              <a:avLst/>
              <a:gdLst/>
              <a:ahLst/>
              <a:cxnLst/>
              <a:rect r="r" b="b" t="t" l="l"/>
              <a:pathLst>
                <a:path h="622300" w="635000">
                  <a:moveTo>
                    <a:pt x="547370" y="62230"/>
                  </a:moveTo>
                  <a:lnTo>
                    <a:pt x="401320" y="267970"/>
                  </a:lnTo>
                  <a:lnTo>
                    <a:pt x="635000" y="346710"/>
                  </a:lnTo>
                  <a:lnTo>
                    <a:pt x="605790" y="445770"/>
                  </a:lnTo>
                  <a:lnTo>
                    <a:pt x="369570" y="367030"/>
                  </a:lnTo>
                  <a:lnTo>
                    <a:pt x="369570" y="622300"/>
                  </a:lnTo>
                  <a:lnTo>
                    <a:pt x="267970" y="622300"/>
                  </a:lnTo>
                  <a:lnTo>
                    <a:pt x="267970" y="367030"/>
                  </a:lnTo>
                  <a:lnTo>
                    <a:pt x="31750" y="445770"/>
                  </a:lnTo>
                  <a:lnTo>
                    <a:pt x="0" y="346710"/>
                  </a:lnTo>
                  <a:lnTo>
                    <a:pt x="236220" y="267970"/>
                  </a:lnTo>
                  <a:lnTo>
                    <a:pt x="90170" y="62230"/>
                  </a:lnTo>
                  <a:lnTo>
                    <a:pt x="172720" y="0"/>
                  </a:lnTo>
                  <a:lnTo>
                    <a:pt x="318770" y="205740"/>
                  </a:lnTo>
                  <a:lnTo>
                    <a:pt x="464820" y="0"/>
                  </a:lnTo>
                  <a:lnTo>
                    <a:pt x="547370" y="62230"/>
                  </a:lnTo>
                  <a:close/>
                </a:path>
              </a:pathLst>
            </a:custGeom>
            <a:solidFill>
              <a:srgbClr val="EF6309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146050" y="101600"/>
              <a:ext cx="342900" cy="381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true" flipV="true" rot="0">
            <a:off x="16103922" y="841375"/>
            <a:ext cx="1359260" cy="1359260"/>
          </a:xfrm>
          <a:custGeom>
            <a:avLst/>
            <a:gdLst/>
            <a:ahLst/>
            <a:cxnLst/>
            <a:rect r="r" b="b" t="t" l="l"/>
            <a:pathLst>
              <a:path h="1359260" w="1359260">
                <a:moveTo>
                  <a:pt x="1359260" y="1359260"/>
                </a:moveTo>
                <a:lnTo>
                  <a:pt x="0" y="1359260"/>
                </a:lnTo>
                <a:lnTo>
                  <a:pt x="0" y="0"/>
                </a:lnTo>
                <a:lnTo>
                  <a:pt x="1359260" y="0"/>
                </a:lnTo>
                <a:lnTo>
                  <a:pt x="1359260" y="135926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7135441" y="4032607"/>
            <a:ext cx="6171927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 spc="-144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Worked by: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13197" y="5386192"/>
            <a:ext cx="5296366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 spc="-144">
                <a:solidFill>
                  <a:srgbClr val="1642C8"/>
                </a:solidFill>
                <a:latin typeface="Inter"/>
                <a:ea typeface="Inter"/>
                <a:cs typeface="Inter"/>
                <a:sym typeface="Inter"/>
              </a:rPr>
              <a:t>Suada Terolli, Alesia Dardha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DAG-IrS1Uzw</dc:identifier>
  <dcterms:modified xsi:type="dcterms:W3CDTF">2011-08-01T06:04:30Z</dcterms:modified>
  <cp:revision>1</cp:revision>
  <dc:title>Agent Type Uses expert-defined logical rules. Produces decisions only when confidence is high. Can abstain when no rule applies.</dc:title>
</cp:coreProperties>
</file>

<file path=docProps/thumbnail.jpeg>
</file>